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3"/>
  </p:notesMasterIdLst>
  <p:handoutMasterIdLst>
    <p:handoutMasterId r:id="rId14"/>
  </p:handoutMasterIdLst>
  <p:sldIdLst>
    <p:sldId id="393" r:id="rId2"/>
    <p:sldId id="384" r:id="rId3"/>
    <p:sldId id="406" r:id="rId4"/>
    <p:sldId id="394" r:id="rId5"/>
    <p:sldId id="407" r:id="rId6"/>
    <p:sldId id="395" r:id="rId7"/>
    <p:sldId id="396" r:id="rId8"/>
    <p:sldId id="397" r:id="rId9"/>
    <p:sldId id="399" r:id="rId10"/>
    <p:sldId id="400" r:id="rId11"/>
    <p:sldId id="401" r:id="rId12"/>
  </p:sldIdLst>
  <p:sldSz cx="9144000" cy="6858000" type="screen4x3"/>
  <p:notesSz cx="6669088" cy="9928225"/>
  <p:custDataLst>
    <p:tags r:id="rId15"/>
  </p:custData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B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32"/>
  </p:normalViewPr>
  <p:slideViewPr>
    <p:cSldViewPr>
      <p:cViewPr varScale="1">
        <p:scale>
          <a:sx n="149" d="100"/>
          <a:sy n="149" d="100"/>
        </p:scale>
        <p:origin x="2076" y="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050B54B4-C05C-4199-80E2-F0C1195FCA3E}"/>
              </a:ext>
            </a:extLst>
          </p:cNvPr>
          <p:cNvSpPr>
            <a:spLocks noGrp="1" noChangeArrowheads="1"/>
          </p:cNvSpPr>
          <p:nvPr>
            <p:ph type="hdr" sz="quarter"/>
          </p:nvPr>
        </p:nvSpPr>
        <p:spPr bwMode="auto">
          <a:xfrm>
            <a:off x="0" y="0"/>
            <a:ext cx="2889250" cy="496888"/>
          </a:xfrm>
          <a:prstGeom prst="rect">
            <a:avLst/>
          </a:prstGeom>
          <a:noFill/>
          <a:ln>
            <a:noFill/>
          </a:ln>
          <a:effectLst/>
        </p:spPr>
        <p:txBody>
          <a:bodyPr vert="horz" wrap="square" lIns="90562" tIns="45281" rIns="90562" bIns="45281" numCol="1" anchor="t" anchorCtr="0" compatLnSpc="1">
            <a:prstTxWarp prst="textNoShape">
              <a:avLst/>
            </a:prstTxWarp>
          </a:bodyPr>
          <a:lstStyle>
            <a:lvl1pPr defTabSz="904875" eaLnBrk="1" hangingPunct="1">
              <a:defRPr sz="1200">
                <a:latin typeface="Arial" charset="0"/>
                <a:cs typeface="Arial" charset="0"/>
              </a:defRPr>
            </a:lvl1pPr>
          </a:lstStyle>
          <a:p>
            <a:pPr>
              <a:defRPr/>
            </a:pPr>
            <a:endParaRPr lang="en-GB"/>
          </a:p>
        </p:txBody>
      </p:sp>
      <p:sp>
        <p:nvSpPr>
          <p:cNvPr id="118787" name="Rectangle 3">
            <a:extLst>
              <a:ext uri="{FF2B5EF4-FFF2-40B4-BE49-F238E27FC236}">
                <a16:creationId xmlns:a16="http://schemas.microsoft.com/office/drawing/2014/main" id="{DAC40F14-EB18-471D-9A41-B46EF87186A1}"/>
              </a:ext>
            </a:extLst>
          </p:cNvPr>
          <p:cNvSpPr>
            <a:spLocks noGrp="1" noChangeArrowheads="1"/>
          </p:cNvSpPr>
          <p:nvPr>
            <p:ph type="dt" sz="quarter" idx="1"/>
          </p:nvPr>
        </p:nvSpPr>
        <p:spPr bwMode="auto">
          <a:xfrm>
            <a:off x="3778250" y="0"/>
            <a:ext cx="2889250" cy="496888"/>
          </a:xfrm>
          <a:prstGeom prst="rect">
            <a:avLst/>
          </a:prstGeom>
          <a:noFill/>
          <a:ln>
            <a:noFill/>
          </a:ln>
          <a:effectLst/>
        </p:spPr>
        <p:txBody>
          <a:bodyPr vert="horz" wrap="square" lIns="90562" tIns="45281" rIns="90562" bIns="45281" numCol="1" anchor="t" anchorCtr="0" compatLnSpc="1">
            <a:prstTxWarp prst="textNoShape">
              <a:avLst/>
            </a:prstTxWarp>
          </a:bodyPr>
          <a:lstStyle>
            <a:lvl1pPr algn="r" defTabSz="904875" eaLnBrk="1" hangingPunct="1">
              <a:defRPr sz="1200">
                <a:latin typeface="Arial" charset="0"/>
                <a:cs typeface="Arial" charset="0"/>
              </a:defRPr>
            </a:lvl1pPr>
          </a:lstStyle>
          <a:p>
            <a:pPr>
              <a:defRPr/>
            </a:pPr>
            <a:endParaRPr lang="en-GB"/>
          </a:p>
        </p:txBody>
      </p:sp>
      <p:sp>
        <p:nvSpPr>
          <p:cNvPr id="118788" name="Rectangle 4">
            <a:extLst>
              <a:ext uri="{FF2B5EF4-FFF2-40B4-BE49-F238E27FC236}">
                <a16:creationId xmlns:a16="http://schemas.microsoft.com/office/drawing/2014/main" id="{3C3DDC70-7D20-4481-A869-35D73D23B401}"/>
              </a:ext>
            </a:extLst>
          </p:cNvPr>
          <p:cNvSpPr>
            <a:spLocks noGrp="1" noChangeArrowheads="1"/>
          </p:cNvSpPr>
          <p:nvPr>
            <p:ph type="ftr" sz="quarter" idx="2"/>
          </p:nvPr>
        </p:nvSpPr>
        <p:spPr bwMode="auto">
          <a:xfrm>
            <a:off x="0" y="9429750"/>
            <a:ext cx="2889250" cy="496888"/>
          </a:xfrm>
          <a:prstGeom prst="rect">
            <a:avLst/>
          </a:prstGeom>
          <a:noFill/>
          <a:ln>
            <a:noFill/>
          </a:ln>
          <a:effectLst/>
        </p:spPr>
        <p:txBody>
          <a:bodyPr vert="horz" wrap="square" lIns="90562" tIns="45281" rIns="90562" bIns="45281" numCol="1" anchor="b" anchorCtr="0" compatLnSpc="1">
            <a:prstTxWarp prst="textNoShape">
              <a:avLst/>
            </a:prstTxWarp>
          </a:bodyPr>
          <a:lstStyle>
            <a:lvl1pPr defTabSz="904875" eaLnBrk="1" hangingPunct="1">
              <a:defRPr sz="1200">
                <a:latin typeface="Arial" charset="0"/>
                <a:cs typeface="Arial" charset="0"/>
              </a:defRPr>
            </a:lvl1pPr>
          </a:lstStyle>
          <a:p>
            <a:pPr>
              <a:defRPr/>
            </a:pPr>
            <a:endParaRPr lang="en-GB"/>
          </a:p>
        </p:txBody>
      </p:sp>
      <p:sp>
        <p:nvSpPr>
          <p:cNvPr id="118789" name="Rectangle 5">
            <a:extLst>
              <a:ext uri="{FF2B5EF4-FFF2-40B4-BE49-F238E27FC236}">
                <a16:creationId xmlns:a16="http://schemas.microsoft.com/office/drawing/2014/main" id="{AFEA9539-0C34-43FB-B339-9E70DB187DCD}"/>
              </a:ext>
            </a:extLst>
          </p:cNvPr>
          <p:cNvSpPr>
            <a:spLocks noGrp="1" noChangeArrowheads="1"/>
          </p:cNvSpPr>
          <p:nvPr>
            <p:ph type="sldNum" sz="quarter" idx="3"/>
          </p:nvPr>
        </p:nvSpPr>
        <p:spPr bwMode="auto">
          <a:xfrm>
            <a:off x="3778250" y="9429750"/>
            <a:ext cx="2889250" cy="496888"/>
          </a:xfrm>
          <a:prstGeom prst="rect">
            <a:avLst/>
          </a:prstGeom>
          <a:noFill/>
          <a:ln>
            <a:noFill/>
          </a:ln>
          <a:effectLst/>
        </p:spPr>
        <p:txBody>
          <a:bodyPr vert="horz" wrap="square" lIns="90562" tIns="45281" rIns="90562" bIns="45281" numCol="1" anchor="b" anchorCtr="0" compatLnSpc="1">
            <a:prstTxWarp prst="textNoShape">
              <a:avLst/>
            </a:prstTxWarp>
          </a:bodyPr>
          <a:lstStyle>
            <a:lvl1pPr algn="r" defTabSz="904875" eaLnBrk="1" hangingPunct="1">
              <a:defRPr sz="1200"/>
            </a:lvl1pPr>
          </a:lstStyle>
          <a:p>
            <a:pPr>
              <a:defRPr/>
            </a:pPr>
            <a:fld id="{FF2EC3DE-A9CD-49F2-818B-08AA9A64A7CF}" type="slidenum">
              <a:rPr lang="en-GB" altLang="el-GR"/>
              <a:pPr>
                <a:defRPr/>
              </a:pPr>
              <a:t>‹#›</a:t>
            </a:fld>
            <a:endParaRPr lang="en-GB" altLang="el-GR"/>
          </a:p>
        </p:txBody>
      </p:sp>
    </p:spTree>
    <p:extLst>
      <p:ext uri="{BB962C8B-B14F-4D97-AF65-F5344CB8AC3E}">
        <p14:creationId xmlns:p14="http://schemas.microsoft.com/office/powerpoint/2010/main" val="2996960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B2E95307-4307-4DF2-99B9-73081273E433}"/>
              </a:ext>
            </a:extLst>
          </p:cNvPr>
          <p:cNvSpPr>
            <a:spLocks noGrp="1" noChangeArrowheads="1"/>
          </p:cNvSpPr>
          <p:nvPr>
            <p:ph type="hdr" sz="quarter"/>
          </p:nvPr>
        </p:nvSpPr>
        <p:spPr bwMode="auto">
          <a:xfrm>
            <a:off x="0" y="0"/>
            <a:ext cx="2889250" cy="496888"/>
          </a:xfrm>
          <a:prstGeom prst="rect">
            <a:avLst/>
          </a:prstGeom>
          <a:noFill/>
          <a:ln>
            <a:noFill/>
          </a:ln>
          <a:effectLst/>
        </p:spPr>
        <p:txBody>
          <a:bodyPr vert="horz" wrap="square" lIns="90562" tIns="45281" rIns="90562" bIns="45281" numCol="1" anchor="t" anchorCtr="0" compatLnSpc="1">
            <a:prstTxWarp prst="textNoShape">
              <a:avLst/>
            </a:prstTxWarp>
          </a:bodyPr>
          <a:lstStyle>
            <a:lvl1pPr defTabSz="904875" eaLnBrk="1" hangingPunct="1">
              <a:defRPr sz="1200">
                <a:latin typeface="Arial" charset="0"/>
                <a:cs typeface="Arial" charset="0"/>
              </a:defRPr>
            </a:lvl1pPr>
          </a:lstStyle>
          <a:p>
            <a:pPr>
              <a:defRPr/>
            </a:pPr>
            <a:endParaRPr lang="en-GB"/>
          </a:p>
        </p:txBody>
      </p:sp>
      <p:sp>
        <p:nvSpPr>
          <p:cNvPr id="112643" name="Rectangle 3">
            <a:extLst>
              <a:ext uri="{FF2B5EF4-FFF2-40B4-BE49-F238E27FC236}">
                <a16:creationId xmlns:a16="http://schemas.microsoft.com/office/drawing/2014/main" id="{BCB32ADA-545C-478E-A5BC-2CD6052CD687}"/>
              </a:ext>
            </a:extLst>
          </p:cNvPr>
          <p:cNvSpPr>
            <a:spLocks noGrp="1" noChangeArrowheads="1"/>
          </p:cNvSpPr>
          <p:nvPr>
            <p:ph type="dt" idx="1"/>
          </p:nvPr>
        </p:nvSpPr>
        <p:spPr bwMode="auto">
          <a:xfrm>
            <a:off x="3778250" y="0"/>
            <a:ext cx="2889250" cy="496888"/>
          </a:xfrm>
          <a:prstGeom prst="rect">
            <a:avLst/>
          </a:prstGeom>
          <a:noFill/>
          <a:ln>
            <a:noFill/>
          </a:ln>
          <a:effectLst/>
        </p:spPr>
        <p:txBody>
          <a:bodyPr vert="horz" wrap="square" lIns="90562" tIns="45281" rIns="90562" bIns="45281" numCol="1" anchor="t" anchorCtr="0" compatLnSpc="1">
            <a:prstTxWarp prst="textNoShape">
              <a:avLst/>
            </a:prstTxWarp>
          </a:bodyPr>
          <a:lstStyle>
            <a:lvl1pPr algn="r" defTabSz="904875" eaLnBrk="1" hangingPunct="1">
              <a:defRPr sz="1200">
                <a:latin typeface="Arial" charset="0"/>
                <a:cs typeface="Arial" charset="0"/>
              </a:defRPr>
            </a:lvl1pPr>
          </a:lstStyle>
          <a:p>
            <a:pPr>
              <a:defRPr/>
            </a:pPr>
            <a:endParaRPr lang="en-GB"/>
          </a:p>
        </p:txBody>
      </p:sp>
      <p:sp>
        <p:nvSpPr>
          <p:cNvPr id="4100" name="Rectangle 4">
            <a:extLst>
              <a:ext uri="{FF2B5EF4-FFF2-40B4-BE49-F238E27FC236}">
                <a16:creationId xmlns:a16="http://schemas.microsoft.com/office/drawing/2014/main" id="{D0196EFC-C1B7-4383-BB81-3C09DFE94C0F}"/>
              </a:ext>
            </a:extLst>
          </p:cNvPr>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45" name="Rectangle 5">
            <a:extLst>
              <a:ext uri="{FF2B5EF4-FFF2-40B4-BE49-F238E27FC236}">
                <a16:creationId xmlns:a16="http://schemas.microsoft.com/office/drawing/2014/main" id="{810892B9-9407-45A3-9F60-1989E0CB040A}"/>
              </a:ext>
            </a:extLst>
          </p:cNvPr>
          <p:cNvSpPr>
            <a:spLocks noGrp="1" noChangeArrowheads="1"/>
          </p:cNvSpPr>
          <p:nvPr>
            <p:ph type="body" sz="quarter" idx="3"/>
          </p:nvPr>
        </p:nvSpPr>
        <p:spPr bwMode="auto">
          <a:xfrm>
            <a:off x="666750" y="4716463"/>
            <a:ext cx="5335588" cy="4467225"/>
          </a:xfrm>
          <a:prstGeom prst="rect">
            <a:avLst/>
          </a:prstGeom>
          <a:noFill/>
          <a:ln>
            <a:noFill/>
          </a:ln>
          <a:effectLst/>
        </p:spPr>
        <p:txBody>
          <a:bodyPr vert="horz" wrap="square" lIns="90562" tIns="45281" rIns="90562" bIns="4528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646" name="Rectangle 6">
            <a:extLst>
              <a:ext uri="{FF2B5EF4-FFF2-40B4-BE49-F238E27FC236}">
                <a16:creationId xmlns:a16="http://schemas.microsoft.com/office/drawing/2014/main" id="{D01A21E0-334D-4893-8079-BECC895962DF}"/>
              </a:ext>
            </a:extLst>
          </p:cNvPr>
          <p:cNvSpPr>
            <a:spLocks noGrp="1" noChangeArrowheads="1"/>
          </p:cNvSpPr>
          <p:nvPr>
            <p:ph type="ftr" sz="quarter" idx="4"/>
          </p:nvPr>
        </p:nvSpPr>
        <p:spPr bwMode="auto">
          <a:xfrm>
            <a:off x="0" y="9429750"/>
            <a:ext cx="2889250" cy="496888"/>
          </a:xfrm>
          <a:prstGeom prst="rect">
            <a:avLst/>
          </a:prstGeom>
          <a:noFill/>
          <a:ln>
            <a:noFill/>
          </a:ln>
          <a:effectLst/>
        </p:spPr>
        <p:txBody>
          <a:bodyPr vert="horz" wrap="square" lIns="90562" tIns="45281" rIns="90562" bIns="45281" numCol="1" anchor="b" anchorCtr="0" compatLnSpc="1">
            <a:prstTxWarp prst="textNoShape">
              <a:avLst/>
            </a:prstTxWarp>
          </a:bodyPr>
          <a:lstStyle>
            <a:lvl1pPr defTabSz="904875" eaLnBrk="1" hangingPunct="1">
              <a:defRPr sz="1200">
                <a:latin typeface="Arial" charset="0"/>
                <a:cs typeface="Arial" charset="0"/>
              </a:defRPr>
            </a:lvl1pPr>
          </a:lstStyle>
          <a:p>
            <a:pPr>
              <a:defRPr/>
            </a:pPr>
            <a:endParaRPr lang="en-GB"/>
          </a:p>
        </p:txBody>
      </p:sp>
      <p:sp>
        <p:nvSpPr>
          <p:cNvPr id="112647" name="Rectangle 7">
            <a:extLst>
              <a:ext uri="{FF2B5EF4-FFF2-40B4-BE49-F238E27FC236}">
                <a16:creationId xmlns:a16="http://schemas.microsoft.com/office/drawing/2014/main" id="{1AEACBB1-9ED1-4D41-B206-E11EFE3814DA}"/>
              </a:ext>
            </a:extLst>
          </p:cNvPr>
          <p:cNvSpPr>
            <a:spLocks noGrp="1" noChangeArrowheads="1"/>
          </p:cNvSpPr>
          <p:nvPr>
            <p:ph type="sldNum" sz="quarter" idx="5"/>
          </p:nvPr>
        </p:nvSpPr>
        <p:spPr bwMode="auto">
          <a:xfrm>
            <a:off x="3778250" y="9429750"/>
            <a:ext cx="2889250" cy="496888"/>
          </a:xfrm>
          <a:prstGeom prst="rect">
            <a:avLst/>
          </a:prstGeom>
          <a:noFill/>
          <a:ln>
            <a:noFill/>
          </a:ln>
          <a:effectLst/>
        </p:spPr>
        <p:txBody>
          <a:bodyPr vert="horz" wrap="square" lIns="90562" tIns="45281" rIns="90562" bIns="45281" numCol="1" anchor="b" anchorCtr="0" compatLnSpc="1">
            <a:prstTxWarp prst="textNoShape">
              <a:avLst/>
            </a:prstTxWarp>
          </a:bodyPr>
          <a:lstStyle>
            <a:lvl1pPr algn="r" defTabSz="904875" eaLnBrk="1" hangingPunct="1">
              <a:defRPr sz="1200"/>
            </a:lvl1pPr>
          </a:lstStyle>
          <a:p>
            <a:pPr>
              <a:defRPr/>
            </a:pPr>
            <a:fld id="{DEA25A67-7479-49F0-9987-907BF6DFC027}" type="slidenum">
              <a:rPr lang="en-GB" altLang="el-GR"/>
              <a:pPr>
                <a:defRPr/>
              </a:pPr>
              <a:t>‹#›</a:t>
            </a:fld>
            <a:endParaRPr lang="en-GB" altLang="el-GR"/>
          </a:p>
        </p:txBody>
      </p:sp>
    </p:spTree>
    <p:extLst>
      <p:ext uri="{BB962C8B-B14F-4D97-AF65-F5344CB8AC3E}">
        <p14:creationId xmlns:p14="http://schemas.microsoft.com/office/powerpoint/2010/main" val="23137936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63"/>
            <a:ext cx="9144000" cy="6858000"/>
          </a:xfrm>
          <a:prstGeom prst="rect">
            <a:avLst/>
          </a:prstGeom>
        </p:spPr>
      </p:pic>
      <p:sp>
        <p:nvSpPr>
          <p:cNvPr id="26" name="Subtitle 2">
            <a:extLst>
              <a:ext uri="{FF2B5EF4-FFF2-40B4-BE49-F238E27FC236}">
                <a16:creationId xmlns:a16="http://schemas.microsoft.com/office/drawing/2014/main" id="{34BB4625-D36E-472B-89A4-BF54A9A65056}"/>
              </a:ext>
            </a:extLst>
          </p:cNvPr>
          <p:cNvSpPr txBox="1">
            <a:spLocks/>
          </p:cNvSpPr>
          <p:nvPr/>
        </p:nvSpPr>
        <p:spPr>
          <a:xfrm>
            <a:off x="877888" y="1447800"/>
            <a:ext cx="3800475" cy="409575"/>
          </a:xfrm>
          <a:prstGeom prst="rect">
            <a:avLst/>
          </a:prstGeom>
        </p:spPr>
        <p:txBody>
          <a:bodyP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defRPr/>
            </a:pPr>
            <a:endParaRPr lang="en-US" dirty="0"/>
          </a:p>
        </p:txBody>
      </p:sp>
      <p:sp>
        <p:nvSpPr>
          <p:cNvPr id="2" name="Title 1"/>
          <p:cNvSpPr>
            <a:spLocks noGrp="1"/>
          </p:cNvSpPr>
          <p:nvPr>
            <p:ph type="ctrTitle"/>
          </p:nvPr>
        </p:nvSpPr>
        <p:spPr>
          <a:xfrm>
            <a:off x="878642" y="2132856"/>
            <a:ext cx="3847594" cy="3384376"/>
          </a:xfrm>
        </p:spPr>
        <p:txBody>
          <a:bodyPr anchor="t"/>
          <a:lstStyle>
            <a:lvl1pPr>
              <a:defRPr sz="3200" b="1" baseline="0">
                <a:solidFill>
                  <a:srgbClr val="4F7BB2"/>
                </a:solidFill>
              </a:defRPr>
            </a:lvl1pPr>
          </a:lstStyle>
          <a:p>
            <a:endParaRPr lang="en-US" dirty="0"/>
          </a:p>
        </p:txBody>
      </p:sp>
      <p:sp>
        <p:nvSpPr>
          <p:cNvPr id="24" name="Text Placeholder 23"/>
          <p:cNvSpPr>
            <a:spLocks noGrp="1"/>
          </p:cNvSpPr>
          <p:nvPr>
            <p:ph type="body" sz="quarter" idx="13"/>
          </p:nvPr>
        </p:nvSpPr>
        <p:spPr>
          <a:xfrm>
            <a:off x="877888" y="1268412"/>
            <a:ext cx="3848348" cy="746051"/>
          </a:xfrm>
        </p:spPr>
        <p:txBody>
          <a:bodyPr anchor="b"/>
          <a:lstStyle>
            <a:lvl1pPr marL="0" indent="0">
              <a:buNone/>
              <a:defRPr baseline="0">
                <a:solidFill>
                  <a:schemeClr val="tx1"/>
                </a:solidFill>
              </a:defRPr>
            </a:lvl1pPr>
          </a:lstStyle>
          <a:p>
            <a:pPr lvl="0"/>
            <a:endParaRPr lang="en-US" dirty="0"/>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932040" y="1206209"/>
            <a:ext cx="3096344" cy="4311024"/>
          </a:xfrm>
          <a:prstGeom prst="rect">
            <a:avLst/>
          </a:prstGeom>
          <a:ln>
            <a:solidFill>
              <a:srgbClr val="4F7BB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896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864382" y="2489200"/>
            <a:ext cx="7605542" cy="3530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A1432FE-9C5D-445A-9190-B8995C01BAE0}"/>
              </a:ext>
            </a:extLst>
          </p:cNvPr>
          <p:cNvSpPr>
            <a:spLocks noGrp="1"/>
          </p:cNvSpPr>
          <p:nvPr>
            <p:ph type="sldNum" sz="quarter" idx="12"/>
          </p:nvPr>
        </p:nvSpPr>
        <p:spPr/>
        <p:txBody>
          <a:bodyPr/>
          <a:lstStyle>
            <a:lvl1pPr>
              <a:defRPr/>
            </a:lvl1pPr>
          </a:lstStyle>
          <a:p>
            <a:pPr>
              <a:defRPr/>
            </a:pPr>
            <a:fld id="{EAAAB618-6913-4EF2-9F57-31E199F82E40}" type="slidenum">
              <a:rPr lang="en-US" altLang="el-GR"/>
              <a:pPr>
                <a:defRPr/>
              </a:pPr>
              <a:t>‹#›</a:t>
            </a:fld>
            <a:endParaRPr lang="en-US" altLang="el-GR"/>
          </a:p>
        </p:txBody>
      </p:sp>
      <p:sp>
        <p:nvSpPr>
          <p:cNvPr id="7" name="Date Placeholder 3">
            <a:extLst>
              <a:ext uri="{FF2B5EF4-FFF2-40B4-BE49-F238E27FC236}">
                <a16:creationId xmlns:a16="http://schemas.microsoft.com/office/drawing/2014/main" id="{38580DEC-72A1-4602-8763-29D910DA1B3F}"/>
              </a:ext>
            </a:extLst>
          </p:cNvPr>
          <p:cNvSpPr>
            <a:spLocks noGrp="1"/>
          </p:cNvSpPr>
          <p:nvPr>
            <p:ph type="dt" sz="half" idx="2"/>
          </p:nvPr>
        </p:nvSpPr>
        <p:spPr>
          <a:xfrm>
            <a:off x="7380312" y="6365875"/>
            <a:ext cx="1184251" cy="228600"/>
          </a:xfrm>
          <a:prstGeom prst="rect">
            <a:avLst/>
          </a:prstGeom>
        </p:spPr>
        <p:txBody>
          <a:bodyPr vert="horz" lIns="91440" tIns="45720" rIns="91440" bIns="45720" rtlCol="0" anchor="b"/>
          <a:lstStyle>
            <a:lvl1pPr algn="r">
              <a:defRPr sz="900" b="1" i="0">
                <a:solidFill>
                  <a:schemeClr val="tx1"/>
                </a:solidFill>
              </a:defRPr>
            </a:lvl1pPr>
          </a:lstStyle>
          <a:p>
            <a:pPr>
              <a:defRPr/>
            </a:pPr>
            <a:r>
              <a:rPr lang="en-US" b="0" dirty="0"/>
              <a:t>© GUTENBERG</a:t>
            </a:r>
            <a:endParaRPr lang="en-US" dirty="0"/>
          </a:p>
        </p:txBody>
      </p:sp>
      <p:sp>
        <p:nvSpPr>
          <p:cNvPr id="8" name="Footer Placeholder 4">
            <a:extLst>
              <a:ext uri="{FF2B5EF4-FFF2-40B4-BE49-F238E27FC236}">
                <a16:creationId xmlns:a16="http://schemas.microsoft.com/office/drawing/2014/main" id="{79F40BDC-F3E2-449E-AABA-5739F1D7554E}"/>
              </a:ext>
            </a:extLst>
          </p:cNvPr>
          <p:cNvSpPr>
            <a:spLocks noGrp="1"/>
          </p:cNvSpPr>
          <p:nvPr>
            <p:ph type="ftr" sz="quarter" idx="3"/>
          </p:nvPr>
        </p:nvSpPr>
        <p:spPr>
          <a:xfrm>
            <a:off x="590550" y="6365875"/>
            <a:ext cx="6717754" cy="228600"/>
          </a:xfrm>
          <a:prstGeom prst="rect">
            <a:avLst/>
          </a:prstGeom>
        </p:spPr>
        <p:txBody>
          <a:bodyPr vert="horz" lIns="91440" tIns="45720" rIns="91440" bIns="45720" rtlCol="0" anchor="b"/>
          <a:lstStyle>
            <a:lvl1pPr algn="l">
              <a:defRPr sz="900" b="0" i="0">
                <a:solidFill>
                  <a:schemeClr val="accent1">
                    <a:lumMod val="25000"/>
                  </a:schemeClr>
                </a:solidFill>
              </a:defRPr>
            </a:lvl1pPr>
          </a:lstStyle>
          <a:p>
            <a:pPr>
              <a:defRPr/>
            </a:pPr>
            <a:r>
              <a:rPr lang="el-GR" dirty="0"/>
              <a:t>Πέτρος  Λ. Ρούσσος, Γιάννης Τσαούσης – Στατιστική εφαρμοσμένη στις Κοινωνικές </a:t>
            </a:r>
            <a:r>
              <a:rPr lang="en-US" dirty="0"/>
              <a:t>E</a:t>
            </a:r>
            <a:r>
              <a:rPr lang="el-GR" dirty="0" err="1"/>
              <a:t>πιστήμες</a:t>
            </a:r>
            <a:r>
              <a:rPr lang="el-GR" dirty="0"/>
              <a:t> με τη χρήση του </a:t>
            </a:r>
            <a:r>
              <a:rPr lang="en-US" dirty="0"/>
              <a:t>SPSS </a:t>
            </a:r>
            <a:r>
              <a:rPr lang="el-GR" dirty="0"/>
              <a:t>και του </a:t>
            </a:r>
            <a:r>
              <a:rPr lang="en-US" dirty="0"/>
              <a:t>R</a:t>
            </a:r>
          </a:p>
        </p:txBody>
      </p:sp>
    </p:spTree>
    <p:extLst>
      <p:ext uri="{BB962C8B-B14F-4D97-AF65-F5344CB8AC3E}">
        <p14:creationId xmlns:p14="http://schemas.microsoft.com/office/powerpoint/2010/main" val="1839808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3D47412A-7669-48AA-AE98-821AE7385A50}"/>
              </a:ext>
            </a:extLst>
          </p:cNvPr>
          <p:cNvSpPr>
            <a:spLocks noGrp="1"/>
          </p:cNvSpPr>
          <p:nvPr>
            <p:ph type="sldNum" sz="quarter" idx="12"/>
          </p:nvPr>
        </p:nvSpPr>
        <p:spPr/>
        <p:txBody>
          <a:bodyPr/>
          <a:lstStyle>
            <a:lvl1pPr>
              <a:defRPr/>
            </a:lvl1pPr>
          </a:lstStyle>
          <a:p>
            <a:pPr>
              <a:defRPr/>
            </a:pPr>
            <a:fld id="{922C9089-2D7C-404C-9FE3-1F5138143BB9}" type="slidenum">
              <a:rPr lang="en-US" altLang="el-GR"/>
              <a:pPr>
                <a:defRPr/>
              </a:pPr>
              <a:t>‹#›</a:t>
            </a:fld>
            <a:endParaRPr lang="en-US" altLang="el-GR"/>
          </a:p>
        </p:txBody>
      </p:sp>
      <p:sp>
        <p:nvSpPr>
          <p:cNvPr id="8" name="Date Placeholder 3">
            <a:extLst>
              <a:ext uri="{FF2B5EF4-FFF2-40B4-BE49-F238E27FC236}">
                <a16:creationId xmlns:a16="http://schemas.microsoft.com/office/drawing/2014/main" id="{38580DEC-72A1-4602-8763-29D910DA1B3F}"/>
              </a:ext>
            </a:extLst>
          </p:cNvPr>
          <p:cNvSpPr>
            <a:spLocks noGrp="1"/>
          </p:cNvSpPr>
          <p:nvPr>
            <p:ph type="dt" sz="half" idx="13"/>
          </p:nvPr>
        </p:nvSpPr>
        <p:spPr>
          <a:xfrm>
            <a:off x="7380312" y="6365875"/>
            <a:ext cx="1184251" cy="228600"/>
          </a:xfrm>
          <a:prstGeom prst="rect">
            <a:avLst/>
          </a:prstGeom>
        </p:spPr>
        <p:txBody>
          <a:bodyPr vert="horz" lIns="91440" tIns="45720" rIns="91440" bIns="45720" rtlCol="0" anchor="b"/>
          <a:lstStyle>
            <a:lvl1pPr algn="r">
              <a:defRPr sz="900" b="1" i="0">
                <a:solidFill>
                  <a:schemeClr val="tx1"/>
                </a:solidFill>
              </a:defRPr>
            </a:lvl1pPr>
          </a:lstStyle>
          <a:p>
            <a:pPr>
              <a:defRPr/>
            </a:pPr>
            <a:r>
              <a:rPr lang="en-US" b="0" dirty="0"/>
              <a:t>© GUTENBERG</a:t>
            </a:r>
            <a:endParaRPr lang="en-US" dirty="0"/>
          </a:p>
        </p:txBody>
      </p:sp>
      <p:sp>
        <p:nvSpPr>
          <p:cNvPr id="9" name="Footer Placeholder 4">
            <a:extLst>
              <a:ext uri="{FF2B5EF4-FFF2-40B4-BE49-F238E27FC236}">
                <a16:creationId xmlns:a16="http://schemas.microsoft.com/office/drawing/2014/main" id="{79F40BDC-F3E2-449E-AABA-5739F1D7554E}"/>
              </a:ext>
            </a:extLst>
          </p:cNvPr>
          <p:cNvSpPr>
            <a:spLocks noGrp="1"/>
          </p:cNvSpPr>
          <p:nvPr>
            <p:ph type="ftr" sz="quarter" idx="3"/>
          </p:nvPr>
        </p:nvSpPr>
        <p:spPr>
          <a:xfrm>
            <a:off x="590550" y="6365875"/>
            <a:ext cx="6717754" cy="228600"/>
          </a:xfrm>
          <a:prstGeom prst="rect">
            <a:avLst/>
          </a:prstGeom>
        </p:spPr>
        <p:txBody>
          <a:bodyPr vert="horz" lIns="91440" tIns="45720" rIns="91440" bIns="45720" rtlCol="0" anchor="b"/>
          <a:lstStyle>
            <a:lvl1pPr algn="l">
              <a:defRPr sz="900" b="0" i="0">
                <a:solidFill>
                  <a:schemeClr val="accent1">
                    <a:lumMod val="25000"/>
                  </a:schemeClr>
                </a:solidFill>
              </a:defRPr>
            </a:lvl1pPr>
          </a:lstStyle>
          <a:p>
            <a:pPr>
              <a:defRPr/>
            </a:pPr>
            <a:r>
              <a:rPr lang="el-GR" dirty="0"/>
              <a:t>Πέτρος  Λ. Ρούσσος, Γιάννης Τσαούσης – Στατιστική εφαρμοσμένη στις Κοινωνικές </a:t>
            </a:r>
            <a:r>
              <a:rPr lang="en-US" dirty="0"/>
              <a:t>E</a:t>
            </a:r>
            <a:r>
              <a:rPr lang="el-GR" dirty="0" err="1"/>
              <a:t>πιστήμες</a:t>
            </a:r>
            <a:r>
              <a:rPr lang="el-GR" dirty="0"/>
              <a:t> με τη χρήση του </a:t>
            </a:r>
            <a:r>
              <a:rPr lang="en-US" dirty="0"/>
              <a:t>SPSS </a:t>
            </a:r>
            <a:r>
              <a:rPr lang="el-GR" dirty="0"/>
              <a:t>και του </a:t>
            </a:r>
            <a:r>
              <a:rPr lang="en-US" dirty="0"/>
              <a:t>R</a:t>
            </a:r>
          </a:p>
        </p:txBody>
      </p:sp>
    </p:spTree>
    <p:extLst>
      <p:ext uri="{BB962C8B-B14F-4D97-AF65-F5344CB8AC3E}">
        <p14:creationId xmlns:p14="http://schemas.microsoft.com/office/powerpoint/2010/main" val="3884183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8" name="Title Placeholder 1">
            <a:extLst>
              <a:ext uri="{FF2B5EF4-FFF2-40B4-BE49-F238E27FC236}">
                <a16:creationId xmlns:a16="http://schemas.microsoft.com/office/drawing/2014/main" id="{1DAD1BF0-A287-49C9-A418-D0F1E57BDD5B}"/>
              </a:ext>
            </a:extLst>
          </p:cNvPr>
          <p:cNvSpPr>
            <a:spLocks noGrp="1" noChangeArrowheads="1"/>
          </p:cNvSpPr>
          <p:nvPr>
            <p:ph type="title"/>
          </p:nvPr>
        </p:nvSpPr>
        <p:spPr bwMode="gray">
          <a:xfrm>
            <a:off x="866775" y="927100"/>
            <a:ext cx="63452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9" name="Text Placeholder 2">
            <a:extLst>
              <a:ext uri="{FF2B5EF4-FFF2-40B4-BE49-F238E27FC236}">
                <a16:creationId xmlns:a16="http://schemas.microsoft.com/office/drawing/2014/main" id="{753045AF-CCED-468B-9F7D-57285A7E0001}"/>
              </a:ext>
            </a:extLst>
          </p:cNvPr>
          <p:cNvSpPr>
            <a:spLocks noGrp="1" noChangeArrowheads="1"/>
          </p:cNvSpPr>
          <p:nvPr>
            <p:ph type="body" idx="1"/>
          </p:nvPr>
        </p:nvSpPr>
        <p:spPr bwMode="auto">
          <a:xfrm>
            <a:off x="863600" y="2489200"/>
            <a:ext cx="63468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38580DEC-72A1-4602-8763-29D910DA1B3F}"/>
              </a:ext>
            </a:extLst>
          </p:cNvPr>
          <p:cNvSpPr>
            <a:spLocks noGrp="1"/>
          </p:cNvSpPr>
          <p:nvPr>
            <p:ph type="dt" sz="half" idx="2"/>
          </p:nvPr>
        </p:nvSpPr>
        <p:spPr>
          <a:xfrm>
            <a:off x="7380312" y="6365875"/>
            <a:ext cx="1184251" cy="228600"/>
          </a:xfrm>
          <a:prstGeom prst="rect">
            <a:avLst/>
          </a:prstGeom>
        </p:spPr>
        <p:txBody>
          <a:bodyPr vert="horz" lIns="91440" tIns="45720" rIns="91440" bIns="45720" rtlCol="0" anchor="b"/>
          <a:lstStyle>
            <a:lvl1pPr algn="r">
              <a:defRPr sz="900" b="1" i="0">
                <a:solidFill>
                  <a:schemeClr val="tx1"/>
                </a:solidFill>
              </a:defRPr>
            </a:lvl1pPr>
          </a:lstStyle>
          <a:p>
            <a:pPr>
              <a:defRPr/>
            </a:pPr>
            <a:r>
              <a:rPr lang="en-US" b="0" dirty="0"/>
              <a:t>© GUTENBERG</a:t>
            </a:r>
            <a:endParaRPr lang="en-US" dirty="0"/>
          </a:p>
        </p:txBody>
      </p:sp>
      <p:sp>
        <p:nvSpPr>
          <p:cNvPr id="5" name="Footer Placeholder 4">
            <a:extLst>
              <a:ext uri="{FF2B5EF4-FFF2-40B4-BE49-F238E27FC236}">
                <a16:creationId xmlns:a16="http://schemas.microsoft.com/office/drawing/2014/main" id="{79F40BDC-F3E2-449E-AABA-5739F1D7554E}"/>
              </a:ext>
            </a:extLst>
          </p:cNvPr>
          <p:cNvSpPr>
            <a:spLocks noGrp="1"/>
          </p:cNvSpPr>
          <p:nvPr>
            <p:ph type="ftr" sz="quarter" idx="3"/>
          </p:nvPr>
        </p:nvSpPr>
        <p:spPr>
          <a:xfrm>
            <a:off x="590550" y="6365875"/>
            <a:ext cx="6717754" cy="228600"/>
          </a:xfrm>
          <a:prstGeom prst="rect">
            <a:avLst/>
          </a:prstGeom>
        </p:spPr>
        <p:txBody>
          <a:bodyPr vert="horz" lIns="91440" tIns="45720" rIns="91440" bIns="45720" rtlCol="0" anchor="b"/>
          <a:lstStyle>
            <a:lvl1pPr algn="l">
              <a:defRPr sz="900" b="0" i="0">
                <a:solidFill>
                  <a:schemeClr val="accent1">
                    <a:lumMod val="25000"/>
                  </a:schemeClr>
                </a:solidFill>
              </a:defRPr>
            </a:lvl1pPr>
          </a:lstStyle>
          <a:p>
            <a:pPr>
              <a:defRPr/>
            </a:pPr>
            <a:r>
              <a:rPr lang="el-GR" dirty="0"/>
              <a:t>Πέτρος  Λ. Ρούσσος, Γιάννης Τσαούσης – Στατιστική εφαρμοσμένη στις Κοινωνικές </a:t>
            </a:r>
            <a:r>
              <a:rPr lang="en-US" dirty="0"/>
              <a:t>E</a:t>
            </a:r>
            <a:r>
              <a:rPr lang="el-GR" dirty="0" err="1"/>
              <a:t>πιστήμες</a:t>
            </a:r>
            <a:r>
              <a:rPr lang="el-GR" dirty="0"/>
              <a:t> με τη χρήση του </a:t>
            </a:r>
            <a:r>
              <a:rPr lang="en-US" dirty="0"/>
              <a:t>SPSS </a:t>
            </a:r>
            <a:r>
              <a:rPr lang="el-GR" dirty="0"/>
              <a:t>και του </a:t>
            </a:r>
            <a:r>
              <a:rPr lang="en-US" dirty="0"/>
              <a:t>R</a:t>
            </a:r>
          </a:p>
        </p:txBody>
      </p:sp>
      <p:sp>
        <p:nvSpPr>
          <p:cNvPr id="26" name="Rectangle 25">
            <a:extLst>
              <a:ext uri="{FF2B5EF4-FFF2-40B4-BE49-F238E27FC236}">
                <a16:creationId xmlns:a16="http://schemas.microsoft.com/office/drawing/2014/main" id="{F151FE55-87D4-4F21-BE5D-DAB0E1AE823A}"/>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a:extLst>
              <a:ext uri="{FF2B5EF4-FFF2-40B4-BE49-F238E27FC236}">
                <a16:creationId xmlns:a16="http://schemas.microsoft.com/office/drawing/2014/main" id="{77FA2424-CD0D-48A6-B127-5D4887D55ABB}"/>
              </a:ext>
            </a:extLst>
          </p:cNvPr>
          <p:cNvSpPr>
            <a:spLocks noGrp="1"/>
          </p:cNvSpPr>
          <p:nvPr>
            <p:ph type="sldNum" sz="quarter" idx="4"/>
          </p:nvPr>
        </p:nvSpPr>
        <p:spPr bwMode="gray">
          <a:xfrm>
            <a:off x="7678738" y="295275"/>
            <a:ext cx="790575"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rgbClr val="595959"/>
                </a:solidFill>
              </a:defRPr>
            </a:lvl1pPr>
          </a:lstStyle>
          <a:p>
            <a:pPr>
              <a:defRPr/>
            </a:pPr>
            <a:fld id="{64D36931-E4AE-43D0-8915-62CDB481E568}"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822" r:id="rId1"/>
    <p:sldLayoutId id="2147483815" r:id="rId2"/>
    <p:sldLayoutId id="2147483817" r:id="rId3"/>
  </p:sldLayoutIdLst>
  <p:hf hdr="0" ftr="0" dt="0"/>
  <p:txStyles>
    <p:titleStyle>
      <a:lvl1pPr algn="l" defTabSz="457200" rtl="0" eaLnBrk="0" fontAlgn="base" hangingPunct="0">
        <a:spcBef>
          <a:spcPct val="0"/>
        </a:spcBef>
        <a:spcAft>
          <a:spcPct val="0"/>
        </a:spcAft>
        <a:defRPr sz="3200" b="1" kern="1200">
          <a:solidFill>
            <a:srgbClr val="4F7BB2"/>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Calibri Light" panose="020F0302020204030204" pitchFamily="34" charset="0"/>
        </a:defRPr>
      </a:lvl2pPr>
      <a:lvl3pPr algn="l" defTabSz="457200" rtl="0" eaLnBrk="0" fontAlgn="base" hangingPunct="0">
        <a:spcBef>
          <a:spcPct val="0"/>
        </a:spcBef>
        <a:spcAft>
          <a:spcPct val="0"/>
        </a:spcAft>
        <a:defRPr sz="3200">
          <a:solidFill>
            <a:schemeClr val="bg1"/>
          </a:solidFill>
          <a:latin typeface="Calibri Light" panose="020F0302020204030204" pitchFamily="34" charset="0"/>
        </a:defRPr>
      </a:lvl3pPr>
      <a:lvl4pPr algn="l" defTabSz="457200" rtl="0" eaLnBrk="0" fontAlgn="base" hangingPunct="0">
        <a:spcBef>
          <a:spcPct val="0"/>
        </a:spcBef>
        <a:spcAft>
          <a:spcPct val="0"/>
        </a:spcAft>
        <a:defRPr sz="3200">
          <a:solidFill>
            <a:schemeClr val="bg1"/>
          </a:solidFill>
          <a:latin typeface="Calibri Light" panose="020F0302020204030204" pitchFamily="34" charset="0"/>
        </a:defRPr>
      </a:lvl4pPr>
      <a:lvl5pPr algn="l" defTabSz="457200" rtl="0" eaLnBrk="0" fontAlgn="base" hangingPunct="0">
        <a:spcBef>
          <a:spcPct val="0"/>
        </a:spcBef>
        <a:spcAft>
          <a:spcPct val="0"/>
        </a:spcAft>
        <a:defRPr sz="3200">
          <a:solidFill>
            <a:schemeClr val="bg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a:extLst>
              <a:ext uri="{FF2B5EF4-FFF2-40B4-BE49-F238E27FC236}">
                <a16:creationId xmlns:a16="http://schemas.microsoft.com/office/drawing/2014/main" id="{90ECB17A-DC05-446E-9D1B-56254D1D8D07}"/>
              </a:ext>
            </a:extLst>
          </p:cNvPr>
          <p:cNvSpPr>
            <a:spLocks noGrp="1" noChangeArrowheads="1"/>
          </p:cNvSpPr>
          <p:nvPr>
            <p:ph type="ctrTitle"/>
          </p:nvPr>
        </p:nvSpPr>
        <p:spPr/>
        <p:txBody>
          <a:bodyPr/>
          <a:lstStyle/>
          <a:p>
            <a:r>
              <a:rPr lang="el-GR" altLang="en-US" sz="4000" dirty="0"/>
              <a:t>Η χρησιμότητα της Στατιστικής</a:t>
            </a:r>
            <a:endParaRPr lang="en-US" altLang="en-US" sz="4000" dirty="0"/>
          </a:p>
        </p:txBody>
      </p:sp>
      <p:sp>
        <p:nvSpPr>
          <p:cNvPr id="10244" name="Rectangle 3">
            <a:extLst>
              <a:ext uri="{FF2B5EF4-FFF2-40B4-BE49-F238E27FC236}">
                <a16:creationId xmlns:a16="http://schemas.microsoft.com/office/drawing/2014/main" id="{EDBD9228-FF3E-428E-B65A-3E489F3E721C}"/>
              </a:ext>
            </a:extLst>
          </p:cNvPr>
          <p:cNvSpPr>
            <a:spLocks noGrp="1" noChangeArrowheads="1"/>
          </p:cNvSpPr>
          <p:nvPr>
            <p:ph type="body" sz="quarter" idx="13"/>
          </p:nvPr>
        </p:nvSpPr>
        <p:spPr/>
        <p:txBody>
          <a:bodyPr/>
          <a:lstStyle/>
          <a:p>
            <a:endParaRPr lang="en-GB" altLang="en-US" dirty="0"/>
          </a:p>
          <a:p>
            <a:r>
              <a:rPr lang="el-GR" altLang="en-US" sz="2800" b="1" dirty="0">
                <a:solidFill>
                  <a:srgbClr val="FF6600"/>
                </a:solidFill>
              </a:rPr>
              <a:t>Κεφάλαιο 1</a:t>
            </a:r>
            <a:endParaRPr lang="en-GB" altLang="en-US" sz="2800" b="1" dirty="0">
              <a:solidFill>
                <a:srgbClr val="FF66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090406" cy="709865"/>
          </a:xfrm>
        </p:spPr>
        <p:txBody>
          <a:bodyPr/>
          <a:lstStyle/>
          <a:p>
            <a:r>
              <a:rPr lang="el-GR" dirty="0"/>
              <a:t>Παρανοήσεις σχετικά με τη στατιστική (3)</a:t>
            </a:r>
            <a:endParaRPr lang="en-US" dirty="0"/>
          </a:p>
        </p:txBody>
      </p:sp>
      <p:sp>
        <p:nvSpPr>
          <p:cNvPr id="3" name="Content Placeholder 2"/>
          <p:cNvSpPr>
            <a:spLocks noGrp="1"/>
          </p:cNvSpPr>
          <p:nvPr>
            <p:ph idx="1"/>
          </p:nvPr>
        </p:nvSpPr>
        <p:spPr>
          <a:xfrm>
            <a:off x="611560" y="2489200"/>
            <a:ext cx="8064896" cy="3530600"/>
          </a:xfrm>
        </p:spPr>
        <p:txBody>
          <a:bodyPr/>
          <a:lstStyle/>
          <a:p>
            <a:pPr algn="just"/>
            <a:r>
              <a:rPr lang="el-GR" sz="2000" dirty="0">
                <a:cs typeface="Arial" charset="0"/>
              </a:rPr>
              <a:t>Παρανόηση σχετικά με τις δυνατότητες της στατιστικής</a:t>
            </a:r>
          </a:p>
          <a:p>
            <a:pPr algn="just"/>
            <a:r>
              <a:rPr lang="el-GR" sz="2000" dirty="0">
                <a:cs typeface="Arial" charset="0"/>
              </a:rPr>
              <a:t>Η στατιστική είναι ένα εργαλείο για την επίλυση προβλημάτων με δεδομένα που μπορούν να </a:t>
            </a:r>
            <a:r>
              <a:rPr lang="el-GR" sz="2000" dirty="0" err="1">
                <a:cs typeface="Arial" charset="0"/>
              </a:rPr>
              <a:t>ποσοτικοποιηθούν</a:t>
            </a:r>
            <a:endParaRPr lang="el-GR" sz="2000" dirty="0">
              <a:cs typeface="Arial" charset="0"/>
            </a:endParaRPr>
          </a:p>
          <a:p>
            <a:pPr algn="just"/>
            <a:r>
              <a:rPr lang="el-GR" sz="2000" dirty="0">
                <a:cs typeface="Arial" charset="0"/>
              </a:rPr>
              <a:t>Υπάρχουν όμως και δεδομένα που δεν μπορούν να </a:t>
            </a:r>
            <a:r>
              <a:rPr lang="el-GR" sz="2000" dirty="0" err="1">
                <a:cs typeface="Arial" charset="0"/>
              </a:rPr>
              <a:t>ποσοτικοποιηθούν</a:t>
            </a:r>
            <a:endParaRPr lang="el-GR" sz="2000" dirty="0">
              <a:cs typeface="Arial" charset="0"/>
            </a:endParaRPr>
          </a:p>
          <a:p>
            <a:pPr lvl="1" algn="just"/>
            <a:r>
              <a:rPr lang="el-GR" sz="2000" dirty="0">
                <a:cs typeface="Arial" charset="0"/>
              </a:rPr>
              <a:t>Δεν επιδέχονται στατιστικής επεξεργασίας</a:t>
            </a:r>
            <a:endParaRPr lang="en-US" sz="2000" dirty="0">
              <a:cs typeface="Arial" charset="0"/>
            </a:endParaRPr>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mtClean="0"/>
              <a:pPr>
                <a:defRPr/>
              </a:pPr>
              <a:t>10</a:t>
            </a:fld>
            <a:endParaRPr lang="en-US" altLang="el-GR"/>
          </a:p>
        </p:txBody>
      </p:sp>
    </p:spTree>
    <p:extLst>
      <p:ext uri="{BB962C8B-B14F-4D97-AF65-F5344CB8AC3E}">
        <p14:creationId xmlns:p14="http://schemas.microsoft.com/office/powerpoint/2010/main" val="1883186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018398" cy="709865"/>
          </a:xfrm>
        </p:spPr>
        <p:txBody>
          <a:bodyPr/>
          <a:lstStyle/>
          <a:p>
            <a:r>
              <a:rPr lang="el-GR" dirty="0"/>
              <a:t>Η χρήση των υπολογιστών στη στατιστική</a:t>
            </a:r>
            <a:endParaRPr lang="en-US" dirty="0"/>
          </a:p>
        </p:txBody>
      </p:sp>
      <p:sp>
        <p:nvSpPr>
          <p:cNvPr id="3" name="Content Placeholder 2"/>
          <p:cNvSpPr>
            <a:spLocks noGrp="1"/>
          </p:cNvSpPr>
          <p:nvPr>
            <p:ph idx="1"/>
          </p:nvPr>
        </p:nvSpPr>
        <p:spPr>
          <a:xfrm>
            <a:off x="539552" y="2259981"/>
            <a:ext cx="8136904" cy="4302743"/>
          </a:xfrm>
        </p:spPr>
        <p:txBody>
          <a:bodyPr/>
          <a:lstStyle/>
          <a:p>
            <a:pPr defTabSz="469900">
              <a:spcAft>
                <a:spcPts val="1200"/>
              </a:spcAft>
              <a:tabLst>
                <a:tab pos="1879600" algn="l"/>
              </a:tabLst>
            </a:pPr>
            <a:r>
              <a:rPr lang="el-GR" sz="2000" dirty="0">
                <a:cs typeface="Arial" charset="0"/>
              </a:rPr>
              <a:t>Το παρελθόν   </a:t>
            </a:r>
            <a:r>
              <a:rPr lang="el-GR" sz="2000" dirty="0">
                <a:cs typeface="Arial" charset="0"/>
                <a:sym typeface="Wingdings" panose="05000000000000000000" pitchFamily="2" charset="2"/>
              </a:rPr>
              <a:t></a:t>
            </a:r>
            <a:r>
              <a:rPr lang="el-GR" sz="2000" dirty="0">
                <a:cs typeface="Arial" charset="0"/>
              </a:rPr>
              <a:t>   Ο τρόμος</a:t>
            </a:r>
          </a:p>
          <a:p>
            <a:r>
              <a:rPr lang="el-GR" sz="2000" dirty="0">
                <a:cs typeface="Arial" charset="0"/>
              </a:rPr>
              <a:t>Το παρόν         </a:t>
            </a:r>
            <a:r>
              <a:rPr lang="el-GR" sz="2000" dirty="0">
                <a:cs typeface="Arial" charset="0"/>
                <a:sym typeface="Wingdings" panose="05000000000000000000" pitchFamily="2" charset="2"/>
              </a:rPr>
              <a:t> 	Η ευκολία</a:t>
            </a:r>
            <a:r>
              <a:rPr lang="el-GR" sz="2000" dirty="0">
                <a:cs typeface="Arial" charset="0"/>
              </a:rPr>
              <a:t> </a:t>
            </a:r>
          </a:p>
          <a:p>
            <a:pPr lvl="1"/>
            <a:r>
              <a:rPr lang="en-US" sz="2000" dirty="0">
                <a:cs typeface="Arial" charset="0"/>
              </a:rPr>
              <a:t>SPSS (Statistical Package for</a:t>
            </a:r>
            <a:r>
              <a:rPr lang="el-GR" sz="2000" dirty="0">
                <a:cs typeface="Arial" charset="0"/>
              </a:rPr>
              <a:t> </a:t>
            </a:r>
            <a:r>
              <a:rPr lang="en-US" sz="2000" dirty="0">
                <a:cs typeface="Arial" charset="0"/>
              </a:rPr>
              <a:t>the Social Sciences), </a:t>
            </a:r>
            <a:endParaRPr lang="el-GR" sz="2000" dirty="0">
              <a:cs typeface="Arial" charset="0"/>
            </a:endParaRPr>
          </a:p>
          <a:p>
            <a:pPr lvl="1"/>
            <a:r>
              <a:rPr lang="en-US" sz="2000" dirty="0">
                <a:cs typeface="Arial" charset="0"/>
              </a:rPr>
              <a:t>S</a:t>
            </a:r>
            <a:r>
              <a:rPr lang="el-GR" sz="2000" dirty="0">
                <a:cs typeface="Arial" charset="0"/>
              </a:rPr>
              <a:t>Α</a:t>
            </a:r>
            <a:r>
              <a:rPr lang="en-US" sz="2000" dirty="0">
                <a:cs typeface="Arial" charset="0"/>
              </a:rPr>
              <a:t>S (Statistical Analysis</a:t>
            </a:r>
            <a:r>
              <a:rPr lang="el-GR" sz="2000" dirty="0">
                <a:cs typeface="Arial" charset="0"/>
              </a:rPr>
              <a:t> </a:t>
            </a:r>
            <a:r>
              <a:rPr lang="en-US" sz="2000" dirty="0">
                <a:cs typeface="Arial" charset="0"/>
              </a:rPr>
              <a:t>System), </a:t>
            </a:r>
          </a:p>
          <a:p>
            <a:pPr lvl="1"/>
            <a:r>
              <a:rPr lang="en-US" sz="2000" dirty="0" err="1">
                <a:cs typeface="Arial" charset="0"/>
              </a:rPr>
              <a:t>Statistica</a:t>
            </a:r>
            <a:r>
              <a:rPr lang="en-US" sz="2000" dirty="0">
                <a:cs typeface="Arial" charset="0"/>
              </a:rPr>
              <a:t>, </a:t>
            </a:r>
            <a:r>
              <a:rPr lang="en-US" sz="2000" dirty="0" err="1">
                <a:cs typeface="Arial" charset="0"/>
              </a:rPr>
              <a:t>Mplus</a:t>
            </a:r>
            <a:r>
              <a:rPr lang="en-US" sz="2000" dirty="0">
                <a:cs typeface="Arial" charset="0"/>
              </a:rPr>
              <a:t>, Minitab, </a:t>
            </a:r>
            <a:r>
              <a:rPr lang="en-US" sz="2000" dirty="0" err="1">
                <a:cs typeface="Arial" charset="0"/>
              </a:rPr>
              <a:t>SySTaT</a:t>
            </a:r>
            <a:r>
              <a:rPr lang="en-US" sz="2000" dirty="0">
                <a:cs typeface="Arial" charset="0"/>
              </a:rPr>
              <a:t>, BMDP, </a:t>
            </a:r>
            <a:r>
              <a:rPr lang="el-GR" sz="2000" dirty="0">
                <a:cs typeface="Arial" charset="0"/>
              </a:rPr>
              <a:t>κ.ά.</a:t>
            </a:r>
          </a:p>
          <a:p>
            <a:pPr lvl="1"/>
            <a:r>
              <a:rPr lang="el-GR" sz="2000" dirty="0">
                <a:cs typeface="Arial" charset="0"/>
              </a:rPr>
              <a:t>Ελεύθερα λογισμικά (</a:t>
            </a:r>
            <a:r>
              <a:rPr lang="en-US" sz="2000" dirty="0">
                <a:cs typeface="Arial" charset="0"/>
              </a:rPr>
              <a:t>PSPP, </a:t>
            </a:r>
            <a:r>
              <a:rPr lang="en-US" sz="2000" dirty="0" err="1">
                <a:cs typeface="Arial" charset="0"/>
              </a:rPr>
              <a:t>jasp</a:t>
            </a:r>
            <a:r>
              <a:rPr lang="en-US" sz="2000" dirty="0">
                <a:cs typeface="Arial" charset="0"/>
              </a:rPr>
              <a:t>, </a:t>
            </a:r>
            <a:r>
              <a:rPr lang="en-US" sz="2000" dirty="0" err="1">
                <a:cs typeface="Arial" charset="0"/>
              </a:rPr>
              <a:t>jamovi</a:t>
            </a:r>
            <a:r>
              <a:rPr lang="en-US" sz="2000" dirty="0">
                <a:cs typeface="Arial" charset="0"/>
              </a:rPr>
              <a:t>, </a:t>
            </a:r>
            <a:r>
              <a:rPr lang="el-GR" sz="2000" dirty="0" err="1">
                <a:cs typeface="Arial" charset="0"/>
              </a:rPr>
              <a:t>κ.ά</a:t>
            </a:r>
            <a:r>
              <a:rPr lang="el-GR" sz="2000" dirty="0">
                <a:cs typeface="Arial" charset="0"/>
              </a:rPr>
              <a:t>)</a:t>
            </a:r>
          </a:p>
          <a:p>
            <a:pPr lvl="1"/>
            <a:r>
              <a:rPr lang="el-GR" sz="2000" dirty="0">
                <a:cs typeface="Arial" charset="0"/>
              </a:rPr>
              <a:t>Το </a:t>
            </a:r>
            <a:r>
              <a:rPr lang="en-US" sz="2000" dirty="0">
                <a:cs typeface="Arial" charset="0"/>
              </a:rPr>
              <a:t>R</a:t>
            </a:r>
            <a:endParaRPr lang="el-GR" sz="2000" dirty="0">
              <a:cs typeface="Arial" charset="0"/>
            </a:endParaRPr>
          </a:p>
          <a:p>
            <a:pPr lvl="1"/>
            <a:r>
              <a:rPr lang="el-GR" sz="2000" dirty="0">
                <a:cs typeface="Arial" charset="0"/>
                <a:sym typeface="Wingdings" panose="05000000000000000000" pitchFamily="2" charset="2"/>
              </a:rPr>
              <a:t>Το </a:t>
            </a:r>
            <a:r>
              <a:rPr lang="el-GR" sz="2000" dirty="0" err="1">
                <a:cs typeface="Arial" charset="0"/>
                <a:sym typeface="Wingdings" panose="05000000000000000000" pitchFamily="2" charset="2"/>
              </a:rPr>
              <a:t>διαδίκτυ</a:t>
            </a:r>
            <a:r>
              <a:rPr lang="en-US" sz="2000" dirty="0">
                <a:cs typeface="Arial" charset="0"/>
                <a:sym typeface="Wingdings" panose="05000000000000000000" pitchFamily="2" charset="2"/>
              </a:rPr>
              <a:t>o</a:t>
            </a:r>
            <a:endParaRPr lang="el-GR" sz="2000" dirty="0">
              <a:cs typeface="Arial" charset="0"/>
            </a:endParaRPr>
          </a:p>
          <a:p>
            <a:pPr lvl="2"/>
            <a:r>
              <a:rPr lang="en-US" sz="1800" dirty="0">
                <a:cs typeface="Arial" charset="0"/>
              </a:rPr>
              <a:t>fora, discussion groups </a:t>
            </a:r>
            <a:r>
              <a:rPr lang="el-GR" sz="1800" dirty="0">
                <a:cs typeface="Arial" charset="0"/>
              </a:rPr>
              <a:t>και </a:t>
            </a:r>
            <a:r>
              <a:rPr lang="en-US" sz="1800" dirty="0">
                <a:cs typeface="Arial" charset="0"/>
              </a:rPr>
              <a:t>blogs,</a:t>
            </a:r>
            <a:r>
              <a:rPr lang="el-GR" sz="1800" dirty="0">
                <a:cs typeface="Arial" charset="0"/>
              </a:rPr>
              <a:t> </a:t>
            </a:r>
            <a:r>
              <a:rPr lang="en-US" sz="1800" dirty="0">
                <a:cs typeface="Arial" charset="0"/>
              </a:rPr>
              <a:t>Y</a:t>
            </a:r>
            <a:r>
              <a:rPr lang="el-GR" sz="1800" dirty="0" err="1">
                <a:cs typeface="Arial" charset="0"/>
              </a:rPr>
              <a:t>ouTube</a:t>
            </a:r>
            <a:r>
              <a:rPr lang="en-US" sz="1800" dirty="0">
                <a:cs typeface="Arial" charset="0"/>
              </a:rPr>
              <a:t> videos</a:t>
            </a:r>
            <a:r>
              <a:rPr lang="el-GR" sz="1800" dirty="0">
                <a:cs typeface="Arial" charset="0"/>
              </a:rPr>
              <a:t>, κ.ά. 		</a:t>
            </a:r>
            <a:endParaRPr lang="en-US" sz="1800" dirty="0">
              <a:cs typeface="Arial" charset="0"/>
            </a:endParaRPr>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mtClean="0"/>
              <a:pPr>
                <a:defRPr/>
              </a:pPr>
              <a:t>11</a:t>
            </a:fld>
            <a:endParaRPr lang="en-US" altLang="el-GR"/>
          </a:p>
        </p:txBody>
      </p:sp>
    </p:spTree>
    <p:extLst>
      <p:ext uri="{BB962C8B-B14F-4D97-AF65-F5344CB8AC3E}">
        <p14:creationId xmlns:p14="http://schemas.microsoft.com/office/powerpoint/2010/main" val="307498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A42CD37-7936-4DDB-B187-5B8431C74760}"/>
              </a:ext>
            </a:extLst>
          </p:cNvPr>
          <p:cNvSpPr>
            <a:spLocks noGrp="1" noChangeArrowheads="1"/>
          </p:cNvSpPr>
          <p:nvPr>
            <p:ph type="title"/>
          </p:nvPr>
        </p:nvSpPr>
        <p:spPr>
          <a:xfrm>
            <a:off x="865188" y="927100"/>
            <a:ext cx="6345237" cy="709613"/>
          </a:xfrm>
        </p:spPr>
        <p:txBody>
          <a:bodyPr/>
          <a:lstStyle/>
          <a:p>
            <a:pPr eaLnBrk="1" hangingPunct="1"/>
            <a:r>
              <a:rPr lang="el-GR" altLang="en-US" dirty="0"/>
              <a:t>Μαθησιακοί στόχοι (1)</a:t>
            </a:r>
            <a:endParaRPr lang="en-GB" altLang="en-US" dirty="0"/>
          </a:p>
        </p:txBody>
      </p:sp>
      <p:sp>
        <p:nvSpPr>
          <p:cNvPr id="20482" name="Rectangle 3">
            <a:extLst>
              <a:ext uri="{FF2B5EF4-FFF2-40B4-BE49-F238E27FC236}">
                <a16:creationId xmlns:a16="http://schemas.microsoft.com/office/drawing/2014/main" id="{986EE7F4-5EF2-45F2-B6E2-F23AFA610C01}"/>
              </a:ext>
            </a:extLst>
          </p:cNvPr>
          <p:cNvSpPr>
            <a:spLocks noGrp="1" noChangeArrowheads="1"/>
          </p:cNvSpPr>
          <p:nvPr>
            <p:ph idx="1"/>
          </p:nvPr>
        </p:nvSpPr>
        <p:spPr>
          <a:xfrm>
            <a:off x="503548" y="2348880"/>
            <a:ext cx="8136904" cy="4104456"/>
          </a:xfrm>
        </p:spPr>
        <p:txBody>
          <a:bodyPr rtlCol="0">
            <a:noAutofit/>
          </a:bodyPr>
          <a:lstStyle/>
          <a:p>
            <a:pPr marL="0" indent="0" algn="just">
              <a:spcBef>
                <a:spcPts val="1200"/>
              </a:spcBef>
              <a:buNone/>
            </a:pPr>
            <a:r>
              <a:rPr lang="el-GR" altLang="en-US" sz="2000" b="1" dirty="0">
                <a:cs typeface="Arial" charset="0"/>
              </a:rPr>
              <a:t>Στο τέλος αυτής της ενότητας θα είστε σε θέση:</a:t>
            </a:r>
          </a:p>
          <a:p>
            <a:pPr algn="just">
              <a:spcAft>
                <a:spcPts val="1200"/>
              </a:spcAft>
            </a:pPr>
            <a:r>
              <a:rPr lang="el-GR" sz="2000" dirty="0">
                <a:cs typeface="Arial" charset="0"/>
              </a:rPr>
              <a:t>να κατανοείτε τη χρησιμότητα της στατιστικής ως εργαλείου στις κοινωνικές επιστήμες για την περιγραφή των ερευνητικών δεδομένων και την επαγωγή συμπερασμάτων που αφορούν στον πληθυσμό από τον οποίο προήλθαν τα δεδομένα,</a:t>
            </a:r>
          </a:p>
          <a:p>
            <a:pPr algn="just">
              <a:spcAft>
                <a:spcPts val="1200"/>
              </a:spcAft>
            </a:pPr>
            <a:r>
              <a:rPr lang="el-GR" sz="2000" dirty="0">
                <a:cs typeface="Arial" charset="0"/>
              </a:rPr>
              <a:t>να διακρίνετε τη διαφορά της εφαρμοσμένης στις κοινωνικές επιστήμες στατιστικής από τα μαθηματικά,</a:t>
            </a:r>
          </a:p>
        </p:txBody>
      </p:sp>
      <p:sp>
        <p:nvSpPr>
          <p:cNvPr id="7172" name="Slide Number Placeholder 2">
            <a:extLst>
              <a:ext uri="{FF2B5EF4-FFF2-40B4-BE49-F238E27FC236}">
                <a16:creationId xmlns:a16="http://schemas.microsoft.com/office/drawing/2014/main" id="{D1BD417F-CD7A-41D8-956F-4359D41A774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n-US" sz="2400" dirty="0">
                <a:latin typeface="+mn-lt"/>
              </a:rPr>
              <a:t>2</a:t>
            </a:r>
            <a:endParaRPr lang="en-US" altLang="en-US" sz="24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Μαθησιακοί στόχοι (2)</a:t>
            </a:r>
            <a:endParaRPr lang="en-US" dirty="0"/>
          </a:p>
        </p:txBody>
      </p:sp>
      <p:sp>
        <p:nvSpPr>
          <p:cNvPr id="3" name="Content Placeholder 2"/>
          <p:cNvSpPr>
            <a:spLocks noGrp="1"/>
          </p:cNvSpPr>
          <p:nvPr>
            <p:ph idx="1"/>
          </p:nvPr>
        </p:nvSpPr>
        <p:spPr>
          <a:xfrm>
            <a:off x="539552" y="2489200"/>
            <a:ext cx="8136904" cy="3530600"/>
          </a:xfrm>
        </p:spPr>
        <p:txBody>
          <a:bodyPr/>
          <a:lstStyle/>
          <a:p>
            <a:pPr algn="just">
              <a:spcAft>
                <a:spcPts val="1200"/>
              </a:spcAft>
            </a:pPr>
            <a:r>
              <a:rPr lang="el-GR" sz="2000" dirty="0">
                <a:cs typeface="Arial" charset="0"/>
              </a:rPr>
              <a:t>να αντιλαμβάνεστε τις σημαντικότερες παρανοήσεις που κυριαρχούν στον νου πολλών από αυτούς που καλούνται να χρησιμοποιήσουν τη στατιστική,</a:t>
            </a:r>
          </a:p>
          <a:p>
            <a:pPr algn="just">
              <a:spcAft>
                <a:spcPts val="1200"/>
              </a:spcAft>
            </a:pPr>
            <a:r>
              <a:rPr lang="el-GR" sz="2000" dirty="0">
                <a:cs typeface="Arial" charset="0"/>
              </a:rPr>
              <a:t>να αποτινάξετε τη φοβία που έχετε για τη στατιστική (όχι για τα μαθηματικά), και</a:t>
            </a:r>
          </a:p>
          <a:p>
            <a:pPr algn="just">
              <a:spcAft>
                <a:spcPts val="1200"/>
              </a:spcAft>
            </a:pPr>
            <a:r>
              <a:rPr lang="el-GR" sz="2000" dirty="0">
                <a:cs typeface="Arial" charset="0"/>
              </a:rPr>
              <a:t>να γνωρίζετε τον ρόλο και τις προϋποθέσεις για τη χρήση λογισμικών στην έρευνα και τη στατιστική επεξεργασία δεδομένων.</a:t>
            </a:r>
            <a:endParaRPr lang="el-GR" altLang="en-US" sz="2000" dirty="0">
              <a:cs typeface="Arial" charset="0"/>
            </a:endParaRPr>
          </a:p>
          <a:p>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3</a:t>
            </a:fld>
            <a:endParaRPr lang="en-US" altLang="el-GR" sz="2400" dirty="0">
              <a:latin typeface="+mn-lt"/>
            </a:endParaRPr>
          </a:p>
        </p:txBody>
      </p:sp>
    </p:spTree>
    <p:extLst>
      <p:ext uri="{BB962C8B-B14F-4D97-AF65-F5344CB8AC3E}">
        <p14:creationId xmlns:p14="http://schemas.microsoft.com/office/powerpoint/2010/main" val="66230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Γιατί μας χρειάζεται η Στατιστική (1)</a:t>
            </a:r>
            <a:endParaRPr lang="en-US" dirty="0"/>
          </a:p>
        </p:txBody>
      </p:sp>
      <p:sp>
        <p:nvSpPr>
          <p:cNvPr id="3" name="Content Placeholder 2"/>
          <p:cNvSpPr>
            <a:spLocks noGrp="1"/>
          </p:cNvSpPr>
          <p:nvPr>
            <p:ph idx="1"/>
          </p:nvPr>
        </p:nvSpPr>
        <p:spPr>
          <a:xfrm>
            <a:off x="539552" y="2489200"/>
            <a:ext cx="8064896" cy="3530600"/>
          </a:xfrm>
        </p:spPr>
        <p:txBody>
          <a:bodyPr/>
          <a:lstStyle/>
          <a:p>
            <a:pPr algn="just">
              <a:defRPr/>
            </a:pPr>
            <a:r>
              <a:rPr lang="el-GR" sz="2000" dirty="0">
                <a:cs typeface="Arial" charset="0"/>
              </a:rPr>
              <a:t>Ο άνθρωπος από την ΑΡΧΑΙΟΤΗΤΑ ακόμη χρησιμοποιούσε τη στατιστική στην καθημερινή του δραστηριότητα</a:t>
            </a:r>
          </a:p>
          <a:p>
            <a:pPr marL="615950" lvl="2" indent="-342900" algn="just">
              <a:defRPr/>
            </a:pPr>
            <a:r>
              <a:rPr lang="el-GR" sz="2000" dirty="0">
                <a:cs typeface="Arial" charset="0"/>
              </a:rPr>
              <a:t>Στην Αίγυπτο  6000  χρόνια πριν </a:t>
            </a:r>
          </a:p>
          <a:p>
            <a:pPr marL="615950" lvl="2" indent="-342900" algn="just">
              <a:defRPr/>
            </a:pPr>
            <a:r>
              <a:rPr lang="el-GR" sz="2000" dirty="0">
                <a:cs typeface="Arial" charset="0"/>
              </a:rPr>
              <a:t>Στην Ιουδαία και τη Σαμάρεια 2000 χρόνια πριν</a:t>
            </a:r>
          </a:p>
          <a:p>
            <a:pPr marL="615950" lvl="2" indent="-342900" algn="just">
              <a:defRPr/>
            </a:pPr>
            <a:r>
              <a:rPr lang="el-GR" sz="2000" dirty="0">
                <a:cs typeface="Arial" charset="0"/>
              </a:rPr>
              <a:t>Στο Λονδίνο 300 χρόνια πριν</a:t>
            </a:r>
          </a:p>
          <a:p>
            <a:pPr algn="just"/>
            <a:r>
              <a:rPr lang="el-GR" sz="2000" dirty="0">
                <a:cs typeface="Arial" charset="0"/>
              </a:rPr>
              <a:t>«Η στατιστική έχει μία σεβαστή και πολυποίκιλη ιστορία!»</a:t>
            </a:r>
          </a:p>
          <a:p>
            <a:pPr marL="0" indent="0" algn="r">
              <a:buNone/>
            </a:pPr>
            <a:r>
              <a:rPr lang="en-US" sz="2000" dirty="0">
                <a:cs typeface="Arial" charset="0"/>
              </a:rPr>
              <a:t>(Cohen &amp; Holliday, 1982,</a:t>
            </a:r>
            <a:r>
              <a:rPr lang="el-GR" sz="2000" dirty="0">
                <a:cs typeface="Arial" charset="0"/>
              </a:rPr>
              <a:t> </a:t>
            </a:r>
            <a:r>
              <a:rPr lang="el-GR" sz="2000" dirty="0" err="1">
                <a:cs typeface="Arial" charset="0"/>
              </a:rPr>
              <a:t>σελ</a:t>
            </a:r>
            <a:r>
              <a:rPr lang="en-US" sz="2000" dirty="0">
                <a:cs typeface="Arial" charset="0"/>
              </a:rPr>
              <a:t>.</a:t>
            </a:r>
            <a:r>
              <a:rPr lang="el-GR" sz="2000" dirty="0">
                <a:cs typeface="Arial" charset="0"/>
              </a:rPr>
              <a:t> 3)</a:t>
            </a:r>
            <a:endParaRPr lang="en-US" sz="2000" dirty="0">
              <a:cs typeface="Arial" charset="0"/>
            </a:endParaRPr>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4</a:t>
            </a:fld>
            <a:endParaRPr lang="en-US" altLang="el-GR" sz="2400" dirty="0">
              <a:latin typeface="+mn-lt"/>
            </a:endParaRPr>
          </a:p>
        </p:txBody>
      </p:sp>
    </p:spTree>
    <p:extLst>
      <p:ext uri="{BB962C8B-B14F-4D97-AF65-F5344CB8AC3E}">
        <p14:creationId xmlns:p14="http://schemas.microsoft.com/office/powerpoint/2010/main" val="383993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A42CD37-7936-4DDB-B187-5B8431C74760}"/>
              </a:ext>
            </a:extLst>
          </p:cNvPr>
          <p:cNvSpPr>
            <a:spLocks noGrp="1" noChangeArrowheads="1"/>
          </p:cNvSpPr>
          <p:nvPr>
            <p:ph type="title"/>
          </p:nvPr>
        </p:nvSpPr>
        <p:spPr>
          <a:xfrm>
            <a:off x="865188" y="927100"/>
            <a:ext cx="6345237" cy="709613"/>
          </a:xfrm>
        </p:spPr>
        <p:txBody>
          <a:bodyPr/>
          <a:lstStyle/>
          <a:p>
            <a:pPr eaLnBrk="1" hangingPunct="1"/>
            <a:r>
              <a:rPr lang="el-GR" dirty="0"/>
              <a:t>Γιατί μας χρειάζεται η Στατιστική (2)</a:t>
            </a:r>
            <a:endParaRPr lang="en-GB" altLang="en-US" dirty="0"/>
          </a:p>
        </p:txBody>
      </p:sp>
      <p:sp>
        <p:nvSpPr>
          <p:cNvPr id="20482" name="Rectangle 3">
            <a:extLst>
              <a:ext uri="{FF2B5EF4-FFF2-40B4-BE49-F238E27FC236}">
                <a16:creationId xmlns:a16="http://schemas.microsoft.com/office/drawing/2014/main" id="{986EE7F4-5EF2-45F2-B6E2-F23AFA610C01}"/>
              </a:ext>
            </a:extLst>
          </p:cNvPr>
          <p:cNvSpPr>
            <a:spLocks noGrp="1" noChangeArrowheads="1"/>
          </p:cNvSpPr>
          <p:nvPr>
            <p:ph idx="1"/>
          </p:nvPr>
        </p:nvSpPr>
        <p:spPr>
          <a:xfrm>
            <a:off x="503548" y="2348880"/>
            <a:ext cx="8244916" cy="4104456"/>
          </a:xfrm>
        </p:spPr>
        <p:txBody>
          <a:bodyPr rtlCol="0">
            <a:noAutofit/>
          </a:bodyPr>
          <a:lstStyle/>
          <a:p>
            <a:pPr algn="just"/>
            <a:r>
              <a:rPr lang="el-GR" b="0" i="0" u="none" strike="noStrike" baseline="0" dirty="0">
                <a:cs typeface="Times New Roman" panose="02020603050405020304" pitchFamily="18" charset="0"/>
              </a:rPr>
              <a:t>Ο όρος «στατιστική» χρησιμοποιείται με </a:t>
            </a:r>
            <a:r>
              <a:rPr lang="el-GR" b="0" i="0" u="sng" strike="noStrike" baseline="0" dirty="0">
                <a:cs typeface="Times New Roman" panose="02020603050405020304" pitchFamily="18" charset="0"/>
              </a:rPr>
              <a:t>τρεις</a:t>
            </a:r>
            <a:r>
              <a:rPr lang="el-GR" b="0" i="0" u="none" strike="noStrike" baseline="0" dirty="0">
                <a:cs typeface="Times New Roman" panose="02020603050405020304" pitchFamily="18" charset="0"/>
              </a:rPr>
              <a:t> τουλάχιστον έννοιες.</a:t>
            </a:r>
            <a:endParaRPr lang="el-GR" dirty="0">
              <a:cs typeface="Times New Roman" panose="02020603050405020304" pitchFamily="18" charset="0"/>
            </a:endParaRPr>
          </a:p>
          <a:p>
            <a:pPr algn="just"/>
            <a:r>
              <a:rPr lang="el-GR" b="0" i="0" u="none" strike="noStrike" baseline="0" dirty="0">
                <a:cs typeface="Times New Roman" panose="02020603050405020304" pitchFamily="18" charset="0"/>
              </a:rPr>
              <a:t>Ακούμε συχνά: «Οι στατιστικές δείχνουν ότι η ανεργία αυξήθηκε στην Ελλάδα μέσα στην τελευταία διετία».</a:t>
            </a:r>
          </a:p>
          <a:p>
            <a:pPr lvl="1" algn="just">
              <a:spcBef>
                <a:spcPts val="0"/>
              </a:spcBef>
              <a:spcAft>
                <a:spcPts val="1200"/>
              </a:spcAft>
            </a:pPr>
            <a:r>
              <a:rPr lang="el-GR" sz="1800" b="0" i="0" u="none" strike="noStrike" baseline="0" dirty="0">
                <a:cs typeface="Times New Roman" panose="02020603050405020304" pitchFamily="18" charset="0"/>
              </a:rPr>
              <a:t>Στην περίπτωση αυτή ο όρος «στατιστική» χρησιμοποιείται λανθασμένα, αντί του σωστού «ερευνητικά δεδομένα»</a:t>
            </a:r>
          </a:p>
          <a:p>
            <a:pPr algn="just">
              <a:spcAft>
                <a:spcPts val="1200"/>
              </a:spcAft>
            </a:pPr>
            <a:r>
              <a:rPr lang="el-GR" b="0" i="0" u="none" strike="noStrike" baseline="0" dirty="0">
                <a:cs typeface="Times New Roman" panose="02020603050405020304" pitchFamily="18" charset="0"/>
              </a:rPr>
              <a:t>Μία δεύτερη χρήση του όρου έχει σχέση με τη συλλογή αριθμητικών δεδομένων και πληροφοριών και με τη χρήση στατιστικών μεθόδων για τη διαχείριση και την περιγραφή τους (</a:t>
            </a:r>
            <a:r>
              <a:rPr lang="el-GR" i="0" u="none" strike="noStrike" baseline="0" dirty="0">
                <a:cs typeface="Times New Roman" panose="02020603050405020304" pitchFamily="18" charset="0"/>
              </a:rPr>
              <a:t>περιγραφική στατιστική </a:t>
            </a:r>
            <a:r>
              <a:rPr lang="en-US" b="1" i="0" u="none" strike="noStrike" baseline="0" dirty="0">
                <a:cs typeface="Times New Roman" panose="02020603050405020304" pitchFamily="18" charset="0"/>
              </a:rPr>
              <a:t>- </a:t>
            </a:r>
            <a:r>
              <a:rPr lang="el-GR" b="0" i="0" u="none" strike="noStrike" baseline="0" dirty="0" err="1">
                <a:cs typeface="Times New Roman" panose="02020603050405020304" pitchFamily="18" charset="0"/>
              </a:rPr>
              <a:t>descriptive</a:t>
            </a:r>
            <a:r>
              <a:rPr lang="el-GR" b="0" i="0" u="none" strike="noStrike" baseline="0" dirty="0">
                <a:cs typeface="Times New Roman" panose="02020603050405020304" pitchFamily="18" charset="0"/>
              </a:rPr>
              <a:t> </a:t>
            </a:r>
            <a:r>
              <a:rPr lang="el-GR" b="0" i="0" u="none" strike="noStrike" baseline="0" dirty="0" err="1">
                <a:cs typeface="Times New Roman" panose="02020603050405020304" pitchFamily="18" charset="0"/>
              </a:rPr>
              <a:t>statistics</a:t>
            </a:r>
            <a:r>
              <a:rPr lang="el-GR" b="0" i="0" u="none" strike="noStrike" baseline="0" dirty="0">
                <a:cs typeface="Times New Roman" panose="02020603050405020304" pitchFamily="18" charset="0"/>
              </a:rPr>
              <a:t>)</a:t>
            </a:r>
          </a:p>
          <a:p>
            <a:pPr algn="just">
              <a:spcAft>
                <a:spcPts val="1200"/>
              </a:spcAft>
            </a:pPr>
            <a:r>
              <a:rPr lang="el-GR" b="0" i="0" u="none" strike="noStrike" baseline="0" dirty="0">
                <a:cs typeface="Times New Roman" panose="02020603050405020304" pitchFamily="18" charset="0"/>
              </a:rPr>
              <a:t>Τέλος, ο όρος «στατιστική» αναφέρεται στην εξαγωγή συμπερασμάτων από μικρές σε πλήθος ομάδες μετρήσεων, τα οποία μπορούν να γενικευθούν σε ολόκληρους πληθυσμούς (</a:t>
            </a:r>
            <a:r>
              <a:rPr lang="el-GR" i="0" u="none" strike="noStrike" baseline="0" dirty="0">
                <a:cs typeface="Times New Roman" panose="02020603050405020304" pitchFamily="18" charset="0"/>
              </a:rPr>
              <a:t>επαγωγική στατιστική </a:t>
            </a:r>
            <a:r>
              <a:rPr lang="en-US" i="0" u="none" strike="noStrike" baseline="0" dirty="0">
                <a:cs typeface="Times New Roman" panose="02020603050405020304" pitchFamily="18" charset="0"/>
              </a:rPr>
              <a:t>- </a:t>
            </a:r>
            <a:r>
              <a:rPr lang="el-GR" b="0" i="0" u="none" strike="noStrike" baseline="0" dirty="0" err="1">
                <a:cs typeface="Times New Roman" panose="02020603050405020304" pitchFamily="18" charset="0"/>
              </a:rPr>
              <a:t>inferential</a:t>
            </a:r>
            <a:r>
              <a:rPr lang="el-GR" b="0" i="0" u="none" strike="noStrike" baseline="0" dirty="0">
                <a:cs typeface="Times New Roman" panose="02020603050405020304" pitchFamily="18" charset="0"/>
              </a:rPr>
              <a:t> </a:t>
            </a:r>
            <a:r>
              <a:rPr lang="el-GR" b="0" i="0" u="none" strike="noStrike" baseline="0" dirty="0" err="1">
                <a:cs typeface="Times New Roman" panose="02020603050405020304" pitchFamily="18" charset="0"/>
              </a:rPr>
              <a:t>statis</a:t>
            </a:r>
            <a:r>
              <a:rPr lang="en-US" b="0" i="0" u="none" strike="noStrike" baseline="0" dirty="0">
                <a:cs typeface="Times New Roman" panose="02020603050405020304" pitchFamily="18" charset="0"/>
              </a:rPr>
              <a:t>tics)</a:t>
            </a:r>
            <a:endParaRPr lang="el-GR" dirty="0">
              <a:cs typeface="Times New Roman" panose="02020603050405020304" pitchFamily="18" charset="0"/>
            </a:endParaRPr>
          </a:p>
        </p:txBody>
      </p:sp>
      <p:sp>
        <p:nvSpPr>
          <p:cNvPr id="7172" name="Slide Number Placeholder 2">
            <a:extLst>
              <a:ext uri="{FF2B5EF4-FFF2-40B4-BE49-F238E27FC236}">
                <a16:creationId xmlns:a16="http://schemas.microsoft.com/office/drawing/2014/main" id="{D1BD417F-CD7A-41D8-956F-4359D41A774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n-US" sz="2400" dirty="0">
                <a:latin typeface="+mn-lt"/>
              </a:rPr>
              <a:t>5</a:t>
            </a:r>
            <a:endParaRPr lang="en-US" altLang="en-US" sz="2400" dirty="0">
              <a:latin typeface="+mn-lt"/>
            </a:endParaRPr>
          </a:p>
        </p:txBody>
      </p:sp>
    </p:spTree>
    <p:extLst>
      <p:ext uri="{BB962C8B-B14F-4D97-AF65-F5344CB8AC3E}">
        <p14:creationId xmlns:p14="http://schemas.microsoft.com/office/powerpoint/2010/main" val="193854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Γιατί μας χρειάζεται η Στατιστική (3)</a:t>
            </a:r>
            <a:endParaRPr lang="en-US" dirty="0"/>
          </a:p>
        </p:txBody>
      </p:sp>
      <p:sp>
        <p:nvSpPr>
          <p:cNvPr id="3" name="Content Placeholder 2"/>
          <p:cNvSpPr>
            <a:spLocks noGrp="1"/>
          </p:cNvSpPr>
          <p:nvPr>
            <p:ph idx="1"/>
          </p:nvPr>
        </p:nvSpPr>
        <p:spPr>
          <a:xfrm>
            <a:off x="539552" y="2276872"/>
            <a:ext cx="8064896" cy="3742928"/>
          </a:xfrm>
        </p:spPr>
        <p:txBody>
          <a:bodyPr/>
          <a:lstStyle/>
          <a:p>
            <a:pPr algn="just">
              <a:spcAft>
                <a:spcPts val="1200"/>
              </a:spcAft>
            </a:pPr>
            <a:r>
              <a:rPr lang="el-GR" sz="2000" dirty="0">
                <a:cs typeface="Arial" charset="0"/>
              </a:rPr>
              <a:t>Για να είμαστε σε θέση να μελετάμε κριτικά και να αξιολογούμε μία έρευνα και τα ευρήματά της όταν μελετάμε ένα επιστημονικό άρθρο ή παρακολουθούμε μία προφορική παρουσίαση σε ένα επιστημονικό συνέδριο</a:t>
            </a:r>
          </a:p>
          <a:p>
            <a:pPr lvl="1" algn="just"/>
            <a:r>
              <a:rPr lang="el-GR" sz="1800" dirty="0">
                <a:cs typeface="Arial" charset="0"/>
              </a:rPr>
              <a:t>«Η κύρια επίδραση της ηλικίας βρέθηκε στατιστικώς σημαντική [F(3, 116) = 9,15, p = 0,02], όχι όμως και η αλληλεπίδραση της ηλικίας των μαθητών και του </a:t>
            </a:r>
            <a:r>
              <a:rPr lang="el-GR" sz="1800" dirty="0" err="1">
                <a:cs typeface="Arial" charset="0"/>
              </a:rPr>
              <a:t>κοινωνικο</a:t>
            </a:r>
            <a:r>
              <a:rPr lang="el-GR" sz="1800" dirty="0">
                <a:cs typeface="Arial" charset="0"/>
              </a:rPr>
              <a:t>-οικονομικού επιπέδου τους»</a:t>
            </a:r>
          </a:p>
          <a:p>
            <a:pPr algn="just"/>
            <a:r>
              <a:rPr lang="el-GR" sz="2000" dirty="0">
                <a:cs typeface="Arial" charset="0"/>
              </a:rPr>
              <a:t>Να μπορούμε οι ίδιοι να πραγματοποιήσουμε κάποια έρευνα</a:t>
            </a:r>
          </a:p>
          <a:p>
            <a:pPr lvl="1" algn="just"/>
            <a:r>
              <a:rPr lang="el-GR" sz="1800" dirty="0">
                <a:cs typeface="Arial" charset="0"/>
              </a:rPr>
              <a:t>Ο ρόλος των «στατιστικολόγων»</a:t>
            </a:r>
          </a:p>
          <a:p>
            <a:pPr lvl="1" algn="just"/>
            <a:r>
              <a:rPr lang="el-GR" sz="1800" dirty="0">
                <a:cs typeface="Arial" charset="0"/>
              </a:rPr>
              <a:t>Ο ρόλος των υπολογιστών και των στατιστικών λογισμικών</a:t>
            </a:r>
            <a:endParaRPr lang="en-US" sz="1800" dirty="0">
              <a:cs typeface="Arial" charset="0"/>
            </a:endParaRPr>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6</a:t>
            </a:fld>
            <a:endParaRPr lang="en-US" altLang="el-GR" sz="2400" dirty="0">
              <a:latin typeface="+mn-lt"/>
            </a:endParaRPr>
          </a:p>
        </p:txBody>
      </p:sp>
    </p:spTree>
    <p:extLst>
      <p:ext uri="{BB962C8B-B14F-4D97-AF65-F5344CB8AC3E}">
        <p14:creationId xmlns:p14="http://schemas.microsoft.com/office/powerpoint/2010/main" val="2081652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Γιατί μας χρειάζεται η Στατιστική (4)</a:t>
            </a:r>
            <a:endParaRPr lang="en-US" dirty="0"/>
          </a:p>
        </p:txBody>
      </p:sp>
      <p:sp>
        <p:nvSpPr>
          <p:cNvPr id="3" name="Content Placeholder 2"/>
          <p:cNvSpPr>
            <a:spLocks noGrp="1"/>
          </p:cNvSpPr>
          <p:nvPr>
            <p:ph idx="1"/>
          </p:nvPr>
        </p:nvSpPr>
        <p:spPr>
          <a:xfrm>
            <a:off x="611560" y="2489200"/>
            <a:ext cx="7992888" cy="3530600"/>
          </a:xfrm>
        </p:spPr>
        <p:txBody>
          <a:bodyPr/>
          <a:lstStyle/>
          <a:p>
            <a:pPr algn="just">
              <a:lnSpc>
                <a:spcPct val="150000"/>
              </a:lnSpc>
            </a:pPr>
            <a:r>
              <a:rPr lang="el-GR" sz="2000" dirty="0">
                <a:cs typeface="Arial" charset="0"/>
              </a:rPr>
              <a:t>Ένας ερευνητής δεν είναι υπεύθυνος μόνο για τη διατύπωση ερευνητικών υποθέσεων αλλά και για τον σχεδιασμό της ερευνητικής διαδικασίας (ο οποίος γίνεται πάντοτε σε συνδυασμό με τη μέθοδο στατιστικής επεξεργασίας που πρόκειται να χρησιμοποιηθεί), ώστε η συλλογή και η επεξεργασία των δεδομένων να επιτρέπουν την καλύτερη δυνατή εξαγωγή των συμπερασμάτων.</a:t>
            </a:r>
            <a:endParaRPr lang="en-US" sz="2000" dirty="0">
              <a:cs typeface="Arial" charset="0"/>
            </a:endParaRPr>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7</a:t>
            </a:fld>
            <a:endParaRPr lang="en-US" altLang="el-GR" sz="2400" dirty="0">
              <a:latin typeface="+mn-lt"/>
            </a:endParaRPr>
          </a:p>
        </p:txBody>
      </p:sp>
    </p:spTree>
    <p:extLst>
      <p:ext uri="{BB962C8B-B14F-4D97-AF65-F5344CB8AC3E}">
        <p14:creationId xmlns:p14="http://schemas.microsoft.com/office/powerpoint/2010/main" val="3283582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018398" cy="709865"/>
          </a:xfrm>
        </p:spPr>
        <p:txBody>
          <a:bodyPr/>
          <a:lstStyle/>
          <a:p>
            <a:r>
              <a:rPr lang="el-GR" dirty="0"/>
              <a:t>Παρανοήσεις σχετικά με τη στατιστική (1)</a:t>
            </a:r>
            <a:endParaRPr lang="en-US" dirty="0"/>
          </a:p>
        </p:txBody>
      </p:sp>
      <p:sp>
        <p:nvSpPr>
          <p:cNvPr id="3" name="Content Placeholder 2"/>
          <p:cNvSpPr>
            <a:spLocks noGrp="1"/>
          </p:cNvSpPr>
          <p:nvPr>
            <p:ph idx="1"/>
          </p:nvPr>
        </p:nvSpPr>
        <p:spPr>
          <a:xfrm>
            <a:off x="539552" y="2262833"/>
            <a:ext cx="8064896" cy="4320480"/>
          </a:xfrm>
        </p:spPr>
        <p:txBody>
          <a:bodyPr/>
          <a:lstStyle/>
          <a:p>
            <a:pPr algn="just"/>
            <a:r>
              <a:rPr lang="el-GR" sz="2000" dirty="0">
                <a:cs typeface="Arial" charset="0"/>
              </a:rPr>
              <a:t>Αρνητική προκατάληψη «παγκοσμίως» με το άκουσμα και μόνο της λέξης «ΣΤΑΤΙΣΤΙΚΗ»</a:t>
            </a:r>
          </a:p>
          <a:p>
            <a:pPr algn="just"/>
            <a:r>
              <a:rPr lang="el-GR" sz="2000" dirty="0"/>
              <a:t>ΓΙΑΤΙ; </a:t>
            </a:r>
            <a:r>
              <a:rPr lang="el-GR" sz="2000" b="0" dirty="0">
                <a:cs typeface="Arial" charset="0"/>
                <a:sym typeface="Wingdings" panose="05000000000000000000" pitchFamily="2" charset="2"/>
              </a:rPr>
              <a:t></a:t>
            </a:r>
            <a:r>
              <a:rPr lang="el-GR" sz="2000" b="0" dirty="0">
                <a:cs typeface="Arial" charset="0"/>
              </a:rPr>
              <a:t> </a:t>
            </a:r>
            <a:r>
              <a:rPr lang="el-GR" sz="2000" dirty="0">
                <a:cs typeface="Arial" charset="0"/>
              </a:rPr>
              <a:t>Είναι μαθηματικά…</a:t>
            </a:r>
          </a:p>
          <a:p>
            <a:pPr algn="just"/>
            <a:r>
              <a:rPr lang="el-GR" sz="2000" dirty="0">
                <a:solidFill>
                  <a:srgbClr val="FF3300"/>
                </a:solidFill>
                <a:cs typeface="Arial" charset="0"/>
              </a:rPr>
              <a:t>ΛΑΘΟΣ ΑΝΤΙΛΗΨΗ.</a:t>
            </a:r>
            <a:r>
              <a:rPr lang="el-GR" sz="2000" dirty="0">
                <a:cs typeface="Arial" charset="0"/>
              </a:rPr>
              <a:t> Η στατιστική είναι κλάδος των μαθηματικών και απαιτεί τη χρήση μερικών αλγεβρικών τύπων καθώς και την κατανόηση ορισμένων εννοιών</a:t>
            </a:r>
          </a:p>
          <a:p>
            <a:pPr algn="just"/>
            <a:r>
              <a:rPr lang="el-GR" sz="2000" b="0" i="0" u="none" strike="noStrike" baseline="0" dirty="0"/>
              <a:t>Το επίπεδο των μαθηματικών στο οποίο χρειάζεται να φτάνουν οι γνώσεις του επιστήμονα που δραστηριοποιείται στον χώρο των κοινωνικών επιστημών δεν ξεπερνάει αυτό της υποχρεωτικής εκπαίδευσης.</a:t>
            </a:r>
            <a:endParaRPr lang="en-US" sz="2000"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mtClean="0"/>
              <a:pPr>
                <a:defRPr/>
              </a:pPr>
              <a:t>8</a:t>
            </a:fld>
            <a:endParaRPr lang="en-US" altLang="el-GR"/>
          </a:p>
        </p:txBody>
      </p:sp>
    </p:spTree>
    <p:extLst>
      <p:ext uri="{BB962C8B-B14F-4D97-AF65-F5344CB8AC3E}">
        <p14:creationId xmlns:p14="http://schemas.microsoft.com/office/powerpoint/2010/main" val="618260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162414" cy="709865"/>
          </a:xfrm>
        </p:spPr>
        <p:txBody>
          <a:bodyPr/>
          <a:lstStyle/>
          <a:p>
            <a:r>
              <a:rPr lang="el-GR" dirty="0"/>
              <a:t>Παρανοήσεις σχετικά με τη στατιστική (2)</a:t>
            </a:r>
            <a:endParaRPr lang="en-US" dirty="0"/>
          </a:p>
        </p:txBody>
      </p:sp>
      <p:sp>
        <p:nvSpPr>
          <p:cNvPr id="3" name="Content Placeholder 2"/>
          <p:cNvSpPr>
            <a:spLocks noGrp="1"/>
          </p:cNvSpPr>
          <p:nvPr>
            <p:ph idx="1"/>
          </p:nvPr>
        </p:nvSpPr>
        <p:spPr>
          <a:xfrm>
            <a:off x="539552" y="2489200"/>
            <a:ext cx="8064896" cy="3530600"/>
          </a:xfrm>
        </p:spPr>
        <p:txBody>
          <a:bodyPr/>
          <a:lstStyle/>
          <a:p>
            <a:pPr algn="just">
              <a:spcBef>
                <a:spcPct val="50000"/>
              </a:spcBef>
              <a:defRPr/>
            </a:pPr>
            <a:r>
              <a:rPr lang="el-GR" sz="2000" b="0" dirty="0">
                <a:cs typeface="Arial" charset="0"/>
              </a:rPr>
              <a:t>Η Στατιστική ως εργαλείο έρευνας</a:t>
            </a:r>
          </a:p>
          <a:p>
            <a:pPr algn="just"/>
            <a:r>
              <a:rPr lang="el-GR" dirty="0">
                <a:cs typeface="Arial" charset="0"/>
              </a:rPr>
              <a:t>Πολλοί υπερτονίζουν τη σημασία και τις δυνατότητές της </a:t>
            </a:r>
            <a:r>
              <a:rPr lang="el-GR" b="0" i="0" u="none" strike="noStrike" baseline="0" dirty="0"/>
              <a:t>αγνοώντας ότι το καλύτερο που οι στατιστικές τεχνικές μπορούν να κάνουν για τον ερευνητή είναι να τον βοηθήσουν να καταλήξει στην επιστημονική του κρίση</a:t>
            </a:r>
            <a:r>
              <a:rPr lang="el-GR" dirty="0">
                <a:cs typeface="Arial" charset="0"/>
              </a:rPr>
              <a:t>.</a:t>
            </a:r>
          </a:p>
          <a:p>
            <a:pPr lvl="1" algn="just"/>
            <a:r>
              <a:rPr lang="el-GR" sz="1800" dirty="0">
                <a:cs typeface="Arial" charset="0"/>
              </a:rPr>
              <a:t>Αποδοχή ή απόρριψη υποθέσεων όμως με έναν περιορισμένο βαθμό βεβαιότητας (εμπιστοσύνης)</a:t>
            </a:r>
            <a:endParaRPr lang="el-GR" sz="100" dirty="0">
              <a:cs typeface="Arial" charset="0"/>
            </a:endParaRPr>
          </a:p>
          <a:p>
            <a:pPr lvl="1" algn="just"/>
            <a:r>
              <a:rPr lang="el-GR" sz="1800" dirty="0">
                <a:cs typeface="Arial" charset="0"/>
              </a:rPr>
              <a:t>Την τελική εκτίμηση των αποτελεσμάτων την κάνει ο ερευνητής βασιζόμενος πάντοτε στη θεωρία</a:t>
            </a:r>
          </a:p>
          <a:p>
            <a:endParaRPr lang="el-GR" dirty="0">
              <a:latin typeface="Times New Roman" pitchFamily="18" charset="0"/>
              <a:cs typeface="Arial" charset="0"/>
            </a:endParaRPr>
          </a:p>
          <a:p>
            <a:pPr lvl="1"/>
            <a:endParaRPr lang="el-GR" dirty="0">
              <a:latin typeface="Times New Roman" pitchFamily="18" charset="0"/>
              <a:cs typeface="Arial" charset="0"/>
            </a:endParaRPr>
          </a:p>
          <a:p>
            <a:pPr algn="just">
              <a:spcBef>
                <a:spcPct val="50000"/>
              </a:spcBef>
              <a:defRPr/>
            </a:pPr>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mtClean="0"/>
              <a:pPr>
                <a:defRPr/>
              </a:pPr>
              <a:t>9</a:t>
            </a:fld>
            <a:endParaRPr lang="en-US" altLang="el-GR"/>
          </a:p>
        </p:txBody>
      </p:sp>
    </p:spTree>
    <p:extLst>
      <p:ext uri="{BB962C8B-B14F-4D97-AF65-F5344CB8AC3E}">
        <p14:creationId xmlns:p14="http://schemas.microsoft.com/office/powerpoint/2010/main" val="20611361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9df903dc5937666e47f14c8dc2d6f6b88b3336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Vanho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heme-Vanhove" id="{EA4D7CFF-F74A-7A48-87D6-C7AA06D573FD}" vid="{963A5AEF-4D68-7B48-B976-AF49F0E9A62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3990</TotalTime>
  <Words>755</Words>
  <Application>Microsoft Office PowerPoint</Application>
  <PresentationFormat>Προβολή στην οθόνη (4:3)</PresentationFormat>
  <Paragraphs>68</Paragraphs>
  <Slides>11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Arial</vt:lpstr>
      <vt:lpstr>Calibri</vt:lpstr>
      <vt:lpstr>Calibri Light</vt:lpstr>
      <vt:lpstr>Times New Roman</vt:lpstr>
      <vt:lpstr>Wingdings 3</vt:lpstr>
      <vt:lpstr>Theme-Vanhove</vt:lpstr>
      <vt:lpstr>Η χρησιμότητα της Στατιστικής</vt:lpstr>
      <vt:lpstr>Μαθησιακοί στόχοι (1)</vt:lpstr>
      <vt:lpstr>Μαθησιακοί στόχοι (2)</vt:lpstr>
      <vt:lpstr>Γιατί μας χρειάζεται η Στατιστική (1)</vt:lpstr>
      <vt:lpstr>Γιατί μας χρειάζεται η Στατιστική (2)</vt:lpstr>
      <vt:lpstr>Γιατί μας χρειάζεται η Στατιστική (3)</vt:lpstr>
      <vt:lpstr>Γιατί μας χρειάζεται η Στατιστική (4)</vt:lpstr>
      <vt:lpstr>Παρανοήσεις σχετικά με τη στατιστική (1)</vt:lpstr>
      <vt:lpstr>Παρανοήσεις σχετικά με τη στατιστική (2)</vt:lpstr>
      <vt:lpstr>Παρανοήσεις σχετικά με τη στατιστική (3)</vt:lpstr>
      <vt:lpstr>Η χρήση των υπολογιστών στη στατιστική</vt:lpstr>
    </vt:vector>
  </TitlesOfParts>
  <Company>bcuc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jtribe01</dc:creator>
  <cp:lastModifiedBy>Petros Roussos</cp:lastModifiedBy>
  <cp:revision>172</cp:revision>
  <dcterms:created xsi:type="dcterms:W3CDTF">2004-02-18T16:58:05Z</dcterms:created>
  <dcterms:modified xsi:type="dcterms:W3CDTF">2025-01-25T13:39:49Z</dcterms:modified>
</cp:coreProperties>
</file>