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2"/>
  </p:notesMasterIdLst>
  <p:handoutMasterIdLst>
    <p:handoutMasterId r:id="rId23"/>
  </p:handoutMasterIdLst>
  <p:sldIdLst>
    <p:sldId id="393" r:id="rId2"/>
    <p:sldId id="384" r:id="rId3"/>
    <p:sldId id="425" r:id="rId4"/>
    <p:sldId id="427" r:id="rId5"/>
    <p:sldId id="423" r:id="rId6"/>
    <p:sldId id="428" r:id="rId7"/>
    <p:sldId id="424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04" r:id="rId16"/>
    <p:sldId id="405" r:id="rId17"/>
    <p:sldId id="406" r:id="rId18"/>
    <p:sldId id="407" r:id="rId19"/>
    <p:sldId id="408" r:id="rId20"/>
    <p:sldId id="426" r:id="rId21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FF9933"/>
    <a:srgbClr val="FF9900"/>
    <a:srgbClr val="4F7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32"/>
  </p:normalViewPr>
  <p:slideViewPr>
    <p:cSldViewPr>
      <p:cViewPr varScale="1">
        <p:scale>
          <a:sx n="149" d="100"/>
          <a:sy n="149" d="100"/>
        </p:scale>
        <p:origin x="2076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50B54B4-C05C-4199-80E2-F0C1195FCA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DAC40F14-EB18-471D-9A41-B46EF87186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3C3DDC70-7D20-4481-A869-35D73D23B4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AFEA9539-0C34-43FB-B339-9E70DB187D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FF2EC3DE-A9CD-49F2-818B-08AA9A64A7C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96960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B2E95307-4307-4DF2-99B9-73081273E4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CB32ADA-545C-478E-A5BC-2CD6052CD6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0196EFC-C1B7-4383-BB81-3C09DFE94C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810892B9-9407-45A3-9F60-1989E0CB04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D01A21E0-334D-4893-8079-BECC895962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1AEACBB1-9ED1-4D41-B206-E11EFE381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DEA25A67-7479-49F0-9987-907BF6DFC02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313793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63"/>
            <a:ext cx="9144000" cy="6858000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34BB4625-D36E-472B-89A4-BF54A9A65056}"/>
              </a:ext>
            </a:extLst>
          </p:cNvPr>
          <p:cNvSpPr txBox="1">
            <a:spLocks/>
          </p:cNvSpPr>
          <p:nvPr/>
        </p:nvSpPr>
        <p:spPr>
          <a:xfrm>
            <a:off x="877888" y="1447800"/>
            <a:ext cx="3800475" cy="409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642" y="2132856"/>
            <a:ext cx="3847594" cy="3384376"/>
          </a:xfrm>
        </p:spPr>
        <p:txBody>
          <a:bodyPr anchor="t"/>
          <a:lstStyle>
            <a:lvl1pPr>
              <a:defRPr sz="3200" b="1" baseline="0">
                <a:solidFill>
                  <a:srgbClr val="4F7B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877888" y="1268412"/>
            <a:ext cx="3848348" cy="746051"/>
          </a:xfrm>
        </p:spPr>
        <p:txBody>
          <a:bodyPr anchor="b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06209"/>
            <a:ext cx="3096344" cy="4311024"/>
          </a:xfrm>
          <a:prstGeom prst="rect">
            <a:avLst/>
          </a:prstGeom>
          <a:ln>
            <a:solidFill>
              <a:srgbClr val="4F7BB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96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530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432FE-9C5D-445A-9190-B8995C01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B618-6913-4EF2-9F57-31E199F82E4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3980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47412A-7669-48AA-AE98-821AE738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9089-2D7C-404C-9FE3-1F5138143BB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841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1DAD1BF0-A287-49C9-A418-D0F1E57BD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53045AF-CCED-468B-9F7D-57285A7E0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1FE55-87D4-4F21-BE5D-DAB0E1AE823A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7FA2424-CD0D-48A6-B127-5D4887D55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64D36931-E4AE-43D0-8915-62CDB481E56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17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F7BB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>
            <a:extLst>
              <a:ext uri="{FF2B5EF4-FFF2-40B4-BE49-F238E27FC236}">
                <a16:creationId xmlns:a16="http://schemas.microsoft.com/office/drawing/2014/main" id="{90ECB17A-DC05-446E-9D1B-56254D1D8D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sz="4000" dirty="0"/>
              <a:t>Ο Συντελεστής Συσχέτισης</a:t>
            </a:r>
            <a:endParaRPr lang="en-US" altLang="en-US" sz="4000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DBD9228-FF3E-428E-B65A-3E489F3E721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877888" y="967742"/>
            <a:ext cx="3848348" cy="746051"/>
          </a:xfrm>
        </p:spPr>
        <p:txBody>
          <a:bodyPr/>
          <a:lstStyle/>
          <a:p>
            <a:endParaRPr lang="en-GB" altLang="en-US" dirty="0"/>
          </a:p>
          <a:p>
            <a:r>
              <a:rPr lang="el-GR" altLang="en-US" sz="2800" b="1" dirty="0">
                <a:solidFill>
                  <a:srgbClr val="FF6600"/>
                </a:solidFill>
              </a:rPr>
              <a:t>Κεφάλαιο 10</a:t>
            </a:r>
            <a:endParaRPr lang="en-GB" altLang="en-US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536885-29D5-467D-94DE-7C8DBA4F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098"/>
            <a:ext cx="6998244" cy="709865"/>
          </a:xfrm>
        </p:spPr>
        <p:txBody>
          <a:bodyPr/>
          <a:lstStyle/>
          <a:p>
            <a:r>
              <a:rPr lang="el-GR" dirty="0"/>
              <a:t>Ο συντελεστής συσχέτισης </a:t>
            </a:r>
            <a:r>
              <a:rPr lang="en-US" dirty="0"/>
              <a:t>Spearman rho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6CAC158-774F-4267-B5C2-B914423C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10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DF0FF70-B251-4316-BE13-A8B36C34F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48" y="3140968"/>
            <a:ext cx="1996051" cy="2789934"/>
          </a:xfrm>
          <a:prstGeom prst="rect">
            <a:avLst/>
          </a:prstGeom>
        </p:spPr>
      </p:pic>
      <p:pic>
        <p:nvPicPr>
          <p:cNvPr id="8" name="Εικόνα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656D544-14CB-4BAD-B1AD-3F16BD33A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322" y="3759473"/>
            <a:ext cx="3076190" cy="217142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C857CD-CD58-4CF1-A997-301336E6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79104"/>
            <a:ext cx="7930372" cy="709865"/>
          </a:xfrm>
        </p:spPr>
        <p:txBody>
          <a:bodyPr/>
          <a:lstStyle/>
          <a:p>
            <a:pPr algn="l"/>
            <a:r>
              <a:rPr lang="el-GR" sz="2000" dirty="0"/>
              <a:t>Δημιουργήθηκε από τον Άγγλο ψυχολόγο </a:t>
            </a:r>
            <a:r>
              <a:rPr lang="en-US" sz="2000" dirty="0"/>
              <a:t>Charles</a:t>
            </a:r>
            <a:r>
              <a:rPr lang="en-US" sz="2000" b="0" i="0" u="none" strike="noStrike" baseline="0" dirty="0"/>
              <a:t> Spearman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71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A9AECF-2EFD-4B34-A218-9779E896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Προϋποθέσεις για τη χρήση του συντελεστή </a:t>
            </a:r>
            <a:r>
              <a:rPr lang="en-US" dirty="0"/>
              <a:t>Spearman rho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7A4E9AA-9FC7-4FEE-AF6F-1E4D0136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11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22E8EA2-3761-4AE8-9441-A0816CE4C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88" y="2708920"/>
            <a:ext cx="7248223" cy="251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2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4D9EA9-C5F5-46B4-A5D1-18EC22D2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από το </a:t>
            </a:r>
            <a:r>
              <a:rPr lang="en-US" dirty="0"/>
              <a:t>SPSS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33E810-6C66-4134-BE11-C082A776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41" y="6136373"/>
            <a:ext cx="7929761" cy="709865"/>
          </a:xfrm>
        </p:spPr>
        <p:txBody>
          <a:bodyPr/>
          <a:lstStyle/>
          <a:p>
            <a:pPr algn="l"/>
            <a:r>
              <a:rPr lang="el-GR" sz="2000" b="1" dirty="0"/>
              <a:t>Παρουσίαση σύμφωνα με </a:t>
            </a:r>
            <a:r>
              <a:rPr lang="en-US" sz="2000" b="1" dirty="0"/>
              <a:t>APA</a:t>
            </a:r>
            <a:r>
              <a:rPr lang="el-GR" sz="2000" b="1" dirty="0"/>
              <a:t>: </a:t>
            </a:r>
            <a:r>
              <a:rPr lang="en-US" sz="2000" b="0" i="1" u="none" strike="noStrike" baseline="0" dirty="0"/>
              <a:t>rho</a:t>
            </a:r>
            <a:r>
              <a:rPr lang="en-US" sz="2000" b="0" i="0" u="none" strike="noStrike" baseline="0" dirty="0"/>
              <a:t>(52) = –0,71,</a:t>
            </a:r>
            <a:r>
              <a:rPr lang="el-GR" sz="2000" b="0" i="0" u="none" strike="noStrike" baseline="0" dirty="0"/>
              <a:t> </a:t>
            </a:r>
            <a:r>
              <a:rPr lang="en-US" sz="2000" b="0" i="1" u="none" strike="noStrike" baseline="0" dirty="0"/>
              <a:t>p</a:t>
            </a:r>
            <a:r>
              <a:rPr lang="en-US" sz="2000" b="0" i="0" u="none" strike="noStrike" baseline="0" dirty="0"/>
              <a:t> &lt; 0,001</a:t>
            </a:r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13B6448-162F-4B61-A6E1-EB022F8C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12</a:t>
            </a:fld>
            <a:endParaRPr lang="en-US" altLang="el-GR" dirty="0">
              <a:latin typeface="+mn-lt"/>
            </a:endParaRP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6F88B40A-0BC6-4F06-8160-360643EA0AE1}"/>
              </a:ext>
            </a:extLst>
          </p:cNvPr>
          <p:cNvSpPr txBox="1">
            <a:spLocks/>
          </p:cNvSpPr>
          <p:nvPr/>
        </p:nvSpPr>
        <p:spPr bwMode="auto">
          <a:xfrm>
            <a:off x="484258" y="2276872"/>
            <a:ext cx="8120189" cy="7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/>
              <a:t>Παράδειγμα: </a:t>
            </a:r>
            <a:r>
              <a:rPr lang="el-GR" sz="2000" dirty="0"/>
              <a:t>Συσχέτιση μεταξύ ποσοστού πτυχιούχων και ποσοστού ανεργίας.</a:t>
            </a:r>
            <a:endParaRPr lang="el-GR" sz="2000" b="1" dirty="0"/>
          </a:p>
          <a:p>
            <a:endParaRPr lang="el-GR" dirty="0"/>
          </a:p>
        </p:txBody>
      </p:sp>
      <p:pic>
        <p:nvPicPr>
          <p:cNvPr id="8" name="Εικόνα 7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C68911F0-3007-4D09-8DA0-3B5622921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000078"/>
            <a:ext cx="5142249" cy="2789179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8BDCC5A-1F71-4CBE-9BFD-17F760260F45}"/>
              </a:ext>
            </a:extLst>
          </p:cNvPr>
          <p:cNvSpPr/>
          <p:nvPr/>
        </p:nvSpPr>
        <p:spPr>
          <a:xfrm>
            <a:off x="6372200" y="3789040"/>
            <a:ext cx="504056" cy="19727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27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18A6CB-A7A3-4E2F-957A-B4B90716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συντελεστής μερικής συσχέτισης (</a:t>
            </a:r>
            <a:r>
              <a:rPr lang="en-US" dirty="0"/>
              <a:t>partial correlation</a:t>
            </a:r>
            <a:r>
              <a:rPr lang="el-GR" dirty="0"/>
              <a:t> </a:t>
            </a:r>
            <a:r>
              <a:rPr lang="en-US" dirty="0"/>
              <a:t>coefficient)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4B1DB5-1367-4F4F-B0C5-70CA9CAA8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33" y="2228744"/>
            <a:ext cx="8002380" cy="768350"/>
          </a:xfrm>
        </p:spPr>
        <p:txBody>
          <a:bodyPr/>
          <a:lstStyle/>
          <a:p>
            <a:pPr algn="l"/>
            <a:r>
              <a:rPr lang="el-GR" sz="2000" dirty="0"/>
              <a:t>Όταν η </a:t>
            </a:r>
            <a:r>
              <a:rPr lang="el-GR" sz="2000" b="0" i="0" u="none" strike="noStrike" baseline="0" dirty="0"/>
              <a:t>συσχέτιση μεταξύ δύο μεταβλητών είναι πιθανό να επηρεάζεται από τη σχέση που καθεμία από αυτές έχει με μία τρίτη μεταβλητή.</a:t>
            </a:r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E188FFE-C128-4241-AB20-44033C78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13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8" name="Εικόνα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B7296D2-3A2E-4A0E-9454-3EFCE4CEB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812578"/>
            <a:ext cx="3033217" cy="258106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D1FE982-16F5-4852-9191-C613015EC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8" y="3180815"/>
            <a:ext cx="4533288" cy="34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FECD1E-D589-463D-BAA1-427529CB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από το </a:t>
            </a:r>
            <a:r>
              <a:rPr lang="en-US" dirty="0"/>
              <a:t>SPSS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0FB249D-19D1-4975-B933-08FA825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14</a:t>
            </a:fld>
            <a:endParaRPr lang="en-US" altLang="el-GR" sz="2400" dirty="0">
              <a:latin typeface="+mn-lt"/>
            </a:endParaRP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7E4CC580-0B30-426E-95C0-1EC3B851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58" y="2276872"/>
            <a:ext cx="8192198" cy="768350"/>
          </a:xfrm>
        </p:spPr>
        <p:txBody>
          <a:bodyPr/>
          <a:lstStyle/>
          <a:p>
            <a:pPr algn="just"/>
            <a:r>
              <a:rPr lang="el-GR" b="1" dirty="0"/>
              <a:t>Παράδειγμα: </a:t>
            </a:r>
            <a:r>
              <a:rPr lang="el-GR" sz="2000" dirty="0"/>
              <a:t>Ο ρόλος των ετών προϋπηρεσίας στη συσχέτιση μεταξύ εργασιακού άγχους και επαγγελματικής ικανοποίησης.</a:t>
            </a:r>
            <a:endParaRPr lang="en-US" b="1" dirty="0"/>
          </a:p>
        </p:txBody>
      </p:sp>
      <p:pic>
        <p:nvPicPr>
          <p:cNvPr id="7" name="Εικόνα 6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16DFED03-2695-483D-8E49-523F233B6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53" y="3103166"/>
            <a:ext cx="4730378" cy="3619423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B13D11F-B00D-4DD6-9DDF-8E6441139CE4}"/>
              </a:ext>
            </a:extLst>
          </p:cNvPr>
          <p:cNvSpPr/>
          <p:nvPr/>
        </p:nvSpPr>
        <p:spPr>
          <a:xfrm>
            <a:off x="5796136" y="5085184"/>
            <a:ext cx="432048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81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B8B0C8-97B3-42B0-BB55-8DB0E193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Άλλοι συντελεστές συσχέτισης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0D2B61-2D56-494C-9D17-4663FC088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23" y="4539967"/>
            <a:ext cx="7605542" cy="2318033"/>
          </a:xfrm>
        </p:spPr>
        <p:txBody>
          <a:bodyPr/>
          <a:lstStyle/>
          <a:p>
            <a:pPr marL="0" indent="0">
              <a:buNone/>
            </a:pPr>
            <a:r>
              <a:rPr lang="el-GR" sz="1400" dirty="0"/>
              <a:t>Όπου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/>
              <a:t>   = ο μέσος όρος των τιμών της ποσοτικής μεταβλητής για τα άτομα της πρώτης κατηγορίας της ποιοτικής μεταβλητής (π.χ., «σωστό»)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/>
              <a:t>  = ο μέσος όρος των τιμών της ποσοτικής μεταβλητής για τα άτομα της πρώτης κατηγορίας της ποιοτικής μεταβλητής (π.χ., «λάθος»)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/>
              <a:t>p</a:t>
            </a:r>
            <a:r>
              <a:rPr lang="en-US" sz="1400" dirty="0"/>
              <a:t> = </a:t>
            </a:r>
            <a:r>
              <a:rPr lang="el-GR" sz="1400" dirty="0"/>
              <a:t>το ποσοστό των τιμών της ποσοτικής μεταβλητής για τα άτομα της πρώτης κατηγορίας της ποιοτικής μεταβλητής (π.χ., «σωστό»)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/>
              <a:t>q</a:t>
            </a:r>
            <a:r>
              <a:rPr lang="en-US" sz="1400" dirty="0"/>
              <a:t> = 1 – </a:t>
            </a:r>
            <a:r>
              <a:rPr lang="en-US" sz="1400" i="1" dirty="0"/>
              <a:t>p, </a:t>
            </a:r>
            <a:r>
              <a:rPr lang="el-GR" sz="1400" dirty="0"/>
              <a:t>και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 </a:t>
            </a:r>
            <a:r>
              <a:rPr lang="en-US" sz="1400" dirty="0" err="1"/>
              <a:t>s</a:t>
            </a:r>
            <a:r>
              <a:rPr lang="en-US" sz="1400" i="1" baseline="-25000" dirty="0" err="1"/>
              <a:t>n</a:t>
            </a:r>
            <a:r>
              <a:rPr lang="en-US" sz="1400" baseline="-25000" dirty="0"/>
              <a:t> </a:t>
            </a:r>
            <a:r>
              <a:rPr lang="en-US" sz="1400" dirty="0"/>
              <a:t>=</a:t>
            </a:r>
            <a:r>
              <a:rPr lang="en-US" sz="1400" baseline="-25000" dirty="0"/>
              <a:t> </a:t>
            </a:r>
            <a:r>
              <a:rPr lang="el-GR" sz="1400" dirty="0"/>
              <a:t>η τυπική απόκλιση της ποσοτικής μεταβλητής για ολόκληρο το δείγμα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447A79F-40C2-43AB-8F5F-B90885A6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15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DA89C7B-B05B-47E1-913B-15396FFEA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376" y="3602053"/>
            <a:ext cx="4141910" cy="878189"/>
          </a:xfrm>
          <a:prstGeom prst="rect">
            <a:avLst/>
          </a:prstGeo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FDBDC8DE-802F-4D72-967A-67E054C4FCED}"/>
              </a:ext>
            </a:extLst>
          </p:cNvPr>
          <p:cNvSpPr txBox="1">
            <a:spLocks/>
          </p:cNvSpPr>
          <p:nvPr/>
        </p:nvSpPr>
        <p:spPr bwMode="auto">
          <a:xfrm>
            <a:off x="611560" y="2284521"/>
            <a:ext cx="7605542" cy="125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000" b="1" i="1" u="none" strike="noStrike" baseline="0" dirty="0"/>
              <a:t>Ο συντελεστής σημειακής </a:t>
            </a:r>
            <a:r>
              <a:rPr lang="el-GR" sz="2000" b="1" i="1" u="none" strike="noStrike" baseline="0" dirty="0" err="1"/>
              <a:t>δισειριακής</a:t>
            </a:r>
            <a:r>
              <a:rPr lang="el-GR" sz="2000" b="1" i="1" u="none" strike="noStrike" baseline="0" dirty="0"/>
              <a:t> συσχέτισης </a:t>
            </a:r>
            <a:r>
              <a:rPr lang="el-GR" sz="2000" b="0" i="1" u="none" strike="noStrike" baseline="0" dirty="0"/>
              <a:t>(</a:t>
            </a:r>
            <a:r>
              <a:rPr lang="en-US" sz="2000" b="0" i="1" u="none" strike="noStrike" baseline="0" dirty="0"/>
              <a:t>point biserial)</a:t>
            </a:r>
            <a:endParaRPr lang="el-GR" sz="2000" b="0" i="1" u="none" strike="noStrike" baseline="0" dirty="0"/>
          </a:p>
          <a:p>
            <a:pPr lvl="1" algn="just"/>
            <a:r>
              <a:rPr lang="el-GR" sz="1800" dirty="0"/>
              <a:t>Η μία μεταβλητή ποσοτική και η άλλη κατηγορική με δύο επίπεδο (π.χ. άνδρας – γυναίκα)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0560F8F-7CFB-4AF4-889C-9F2959917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23" y="4831025"/>
            <a:ext cx="204655" cy="21602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5F67217-AE28-4299-A989-E8772B1E6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54" y="5283318"/>
            <a:ext cx="204655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53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C5D0A4-F563-4EC5-A603-B35B21D7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Άλλοι συντελεστές συσχέτισης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976156-2BBF-4551-9F63-CE63BF4E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324465"/>
            <a:ext cx="8064896" cy="1103425"/>
          </a:xfrm>
        </p:spPr>
        <p:txBody>
          <a:bodyPr/>
          <a:lstStyle/>
          <a:p>
            <a:r>
              <a:rPr lang="el-GR" sz="2000" b="1" i="1" u="none" strike="noStrike" baseline="0" dirty="0"/>
              <a:t>Ο συντελεστής συσχέτισης </a:t>
            </a:r>
            <a:r>
              <a:rPr lang="el-GR" sz="2000" b="1" i="1" dirty="0"/>
              <a:t>φ </a:t>
            </a:r>
            <a:r>
              <a:rPr lang="en-US" sz="2000" i="1" dirty="0"/>
              <a:t>(phi correlation coefficient)</a:t>
            </a:r>
          </a:p>
          <a:p>
            <a:pPr lvl="1"/>
            <a:r>
              <a:rPr lang="el-GR" sz="1800" dirty="0"/>
              <a:t>Και οι δύο μεταβλητές κατηγορικές με δύο επίπεδα η καθεμία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76EF2EF-1064-4ACA-B212-017AA473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16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E914FE1-656C-4EC0-9F6A-C1D8A960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592625"/>
            <a:ext cx="4221983" cy="901910"/>
          </a:xfrm>
          <a:prstGeom prst="rect">
            <a:avLst/>
          </a:prstGeo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80127EA8-52AD-4101-9DB5-6521B6916EF7}"/>
              </a:ext>
            </a:extLst>
          </p:cNvPr>
          <p:cNvSpPr txBox="1">
            <a:spLocks/>
          </p:cNvSpPr>
          <p:nvPr/>
        </p:nvSpPr>
        <p:spPr bwMode="auto">
          <a:xfrm>
            <a:off x="971600" y="4659270"/>
            <a:ext cx="7605542" cy="134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l-GR" sz="1400" dirty="0"/>
              <a:t>όπου </a:t>
            </a:r>
          </a:p>
          <a:p>
            <a:pPr marL="0" indent="0" algn="l">
              <a:buNone/>
            </a:pPr>
            <a:r>
              <a:rPr lang="el-GR" sz="1400" dirty="0"/>
              <a:t>α = η απόλυτη συχνότητα του άνω αριστερά φατνίου (κελιού),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l-GR" sz="1400" dirty="0"/>
              <a:t>β = η απόλυτη συχνότητα του άνω δεξιά φατνίου,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l-GR" sz="1400" dirty="0"/>
              <a:t>γ </a:t>
            </a:r>
            <a:r>
              <a:rPr lang="en-US" sz="1400" dirty="0"/>
              <a:t>=</a:t>
            </a:r>
            <a:r>
              <a:rPr lang="el-GR" sz="1400" dirty="0"/>
              <a:t> η απόλυτη συχνότητα του κάτω αριστερά φατνίου, και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l-GR" sz="1400" dirty="0"/>
              <a:t>δ</a:t>
            </a:r>
            <a:r>
              <a:rPr lang="en-US" sz="1400" dirty="0"/>
              <a:t> = </a:t>
            </a:r>
            <a:r>
              <a:rPr lang="el-GR" sz="1400" dirty="0"/>
              <a:t>η απόλυτη συχνότητα του κάτω δεξιά φατνίου.</a:t>
            </a:r>
            <a:endParaRPr lang="en-US" sz="1400" dirty="0"/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n-US" sz="1500" dirty="0"/>
              <a:t> </a:t>
            </a: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1724348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3FD114-DC06-4F2A-8771-E9578746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Άλλοι συντελεστές συσχέτισης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66C678-53B1-477E-A0B3-F0395376A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45" y="2293017"/>
            <a:ext cx="7930372" cy="1101703"/>
          </a:xfrm>
        </p:spPr>
        <p:txBody>
          <a:bodyPr/>
          <a:lstStyle/>
          <a:p>
            <a:r>
              <a:rPr lang="el-GR" sz="2000" b="1" i="1" dirty="0"/>
              <a:t>Ο τετραχωρικός συντελεστής συσχέτισης </a:t>
            </a:r>
            <a:r>
              <a:rPr lang="el-GR" sz="2000" dirty="0"/>
              <a:t>(</a:t>
            </a:r>
            <a:r>
              <a:rPr lang="en-US" sz="2000" dirty="0"/>
              <a:t>tetrachoric correlation coefficient)</a:t>
            </a:r>
          </a:p>
          <a:p>
            <a:pPr lvl="1"/>
            <a:r>
              <a:rPr lang="el-GR" sz="1800" dirty="0"/>
              <a:t>Και οι δύο μεταβλητές κατηγορικές με δύο επίπεδα η καθεμία, όμως οι οποίες έχουν προέλθει από τη διχοτόμηση ποσοτικών μεταβλητών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E8D5C34-E803-4598-ABF7-CDF8B70E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17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2249465-3ABE-4DFD-AA78-D4740EBC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770042"/>
            <a:ext cx="3584844" cy="1708139"/>
          </a:xfrm>
          <a:prstGeom prst="rect">
            <a:avLst/>
          </a:prstGeo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6B0DB63F-0E3F-46EC-BBED-C86872174718}"/>
              </a:ext>
            </a:extLst>
          </p:cNvPr>
          <p:cNvSpPr txBox="1">
            <a:spLocks/>
          </p:cNvSpPr>
          <p:nvPr/>
        </p:nvSpPr>
        <p:spPr bwMode="auto">
          <a:xfrm>
            <a:off x="863771" y="5137139"/>
            <a:ext cx="7605542" cy="153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l-GR" sz="1400" dirty="0"/>
              <a:t>όπου </a:t>
            </a:r>
          </a:p>
          <a:p>
            <a:pPr marL="0" indent="0" algn="l">
              <a:buNone/>
            </a:pPr>
            <a:r>
              <a:rPr lang="el-GR" sz="1400" dirty="0"/>
              <a:t>συν = συνημίτονο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l-GR" sz="1400" dirty="0"/>
              <a:t>α = η απόλυτη συχνότητα του άνω αριστερά φατνίου (κελιού),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l-GR" sz="1400" dirty="0"/>
              <a:t>β = η απόλυτη συχνότητα του άνω δεξιά φατνίου,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l-GR" sz="1400" dirty="0"/>
              <a:t>γ </a:t>
            </a:r>
            <a:r>
              <a:rPr lang="en-US" sz="1400" dirty="0"/>
              <a:t>=</a:t>
            </a:r>
            <a:r>
              <a:rPr lang="el-GR" sz="1400" dirty="0"/>
              <a:t> η απόλυτη συχνότητα του κάτω αριστερά φατνίου, και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l-GR" sz="1400" dirty="0"/>
              <a:t>δ</a:t>
            </a:r>
            <a:r>
              <a:rPr lang="en-US" sz="1400" dirty="0"/>
              <a:t> = </a:t>
            </a:r>
            <a:r>
              <a:rPr lang="el-GR" sz="1400" dirty="0"/>
              <a:t>η απόλυτη συχνότητα του κάτω δεξιά φατνίου.</a:t>
            </a:r>
            <a:endParaRPr lang="en-US" sz="1500" dirty="0"/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n-US" sz="1500" dirty="0"/>
              <a:t> </a:t>
            </a: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281581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E3CEFB-94F4-4313-9470-A4012F70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Άλλοι συντελεστές συσχέτισης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421F68-817D-49D4-BE30-03B67A6A1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42" y="2345184"/>
            <a:ext cx="8137515" cy="1083816"/>
          </a:xfrm>
        </p:spPr>
        <p:txBody>
          <a:bodyPr/>
          <a:lstStyle/>
          <a:p>
            <a:pPr algn="just"/>
            <a:r>
              <a:rPr lang="el-GR" sz="2000" b="1" i="1" dirty="0"/>
              <a:t>Ο συντελεστής συσχέτισης συμφωνίας </a:t>
            </a:r>
            <a:r>
              <a:rPr lang="el-GR" sz="2000" dirty="0"/>
              <a:t>(</a:t>
            </a:r>
            <a:r>
              <a:rPr lang="en-US" sz="2000" dirty="0"/>
              <a:t>Kendall W)</a:t>
            </a:r>
          </a:p>
          <a:p>
            <a:pPr lvl="1" algn="just"/>
            <a:r>
              <a:rPr lang="el-GR" sz="1800" dirty="0"/>
              <a:t>Όταν θέλουμε να υπολογίσουμε το βαθμό συμφωνίας τριών ή και περισσότερων κριτών αναφορικά με την κατάταξη δύο ή περισσότερων αντικειμένων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6407BE0-5598-4ADF-AAC0-3873487C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18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390AFE-0E42-46B6-8575-70EFCFB9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811732"/>
            <a:ext cx="4464496" cy="1102173"/>
          </a:xfrm>
          <a:prstGeom prst="rect">
            <a:avLst/>
          </a:prstGeo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507434E7-C71B-4E2E-B387-B6505B44D68B}"/>
              </a:ext>
            </a:extLst>
          </p:cNvPr>
          <p:cNvSpPr txBox="1">
            <a:spLocks/>
          </p:cNvSpPr>
          <p:nvPr/>
        </p:nvSpPr>
        <p:spPr bwMode="auto">
          <a:xfrm>
            <a:off x="852402" y="4913905"/>
            <a:ext cx="7605542" cy="14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l-GR" sz="1400" dirty="0"/>
              <a:t>όπου </a:t>
            </a:r>
          </a:p>
          <a:p>
            <a:pPr marL="0" indent="0" algn="l">
              <a:buNone/>
            </a:pPr>
            <a:r>
              <a:rPr lang="en-US" sz="1400" i="1" dirty="0"/>
              <a:t>s</a:t>
            </a:r>
            <a:r>
              <a:rPr lang="el-GR" sz="1400" dirty="0"/>
              <a:t> =</a:t>
            </a:r>
            <a:r>
              <a:rPr lang="en-US" sz="1400" dirty="0"/>
              <a:t> </a:t>
            </a:r>
            <a:r>
              <a:rPr lang="el-GR" sz="1400" dirty="0"/>
              <a:t>το άθροισμα των τετραγώνων των αποκλίσεων,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n-US" sz="1400" i="1" dirty="0"/>
              <a:t>k</a:t>
            </a:r>
            <a:r>
              <a:rPr lang="el-GR" sz="1400" dirty="0"/>
              <a:t> =</a:t>
            </a:r>
            <a:r>
              <a:rPr lang="en-US" sz="1400" dirty="0"/>
              <a:t> </a:t>
            </a:r>
            <a:r>
              <a:rPr lang="el-GR" sz="1400" dirty="0"/>
              <a:t>ο αριθμός των κριτών</a:t>
            </a:r>
            <a:r>
              <a:rPr lang="en-US" sz="1400" dirty="0"/>
              <a:t>,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n-US" sz="1400" i="1" dirty="0"/>
              <a:t>n</a:t>
            </a:r>
            <a:r>
              <a:rPr lang="el-GR" sz="1400" dirty="0"/>
              <a:t> </a:t>
            </a:r>
            <a:r>
              <a:rPr lang="en-US" sz="1400" dirty="0"/>
              <a:t>= </a:t>
            </a:r>
            <a:r>
              <a:rPr lang="el-GR" sz="1400" dirty="0"/>
              <a:t>ο αριθμός των ατόμων ή αντικειμένων που</a:t>
            </a:r>
            <a:r>
              <a:rPr lang="en-US" sz="1400" dirty="0"/>
              <a:t> </a:t>
            </a:r>
            <a:r>
              <a:rPr lang="el-GR" sz="1400" dirty="0"/>
              <a:t>αξιολογούνται, και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/>
              <a:t>T</a:t>
            </a:r>
            <a:r>
              <a:rPr lang="en-US" sz="1400" dirty="0"/>
              <a:t> = </a:t>
            </a:r>
            <a:r>
              <a:rPr lang="el-GR" sz="1400" dirty="0"/>
              <a:t>δείκτης διόρθωσης σε περίπτωση που υπάρχουν ισοβαθμίες στις αξιολογήσεις</a:t>
            </a:r>
            <a:endParaRPr lang="en-US" sz="1400" dirty="0"/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n-US" sz="1400" dirty="0"/>
              <a:t> </a:t>
            </a: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2941123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8DE9FB-B81C-4D7E-95F6-D722109D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είδη συντελεστών συσχέτισης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3FBB30B-E6D4-4480-A4FC-CDDB7721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19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5" name="Εικόνα 4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5B2E51BB-0008-4A49-B103-1D7D36A10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6" y="2420888"/>
            <a:ext cx="7524328" cy="30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A42CD37-7936-4DDB-B187-5B8431C74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l-GR" altLang="en-US" dirty="0"/>
              <a:t>Μαθησιακοί στόχοι</a:t>
            </a:r>
            <a:endParaRPr lang="en-GB" altLang="en-US" dirty="0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986EE7F4-5EF2-45F2-B6E2-F23AFA610C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2204864"/>
            <a:ext cx="8064896" cy="4392488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l-G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Στο τέλος αυτής της ενότητας </a:t>
            </a:r>
            <a:r>
              <a:rPr lang="el-GR" altLang="en-US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θα είστε </a:t>
            </a:r>
            <a:r>
              <a:rPr lang="el-G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σε θέση:</a:t>
            </a:r>
          </a:p>
          <a:p>
            <a:pPr algn="just">
              <a:spcBef>
                <a:spcPts val="2400"/>
              </a:spcBef>
            </a:pP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</a:t>
            </a:r>
            <a:r>
              <a:rPr lang="el-GR" b="0" i="0" u="none" strike="noStrike" baseline="0" dirty="0">
                <a:solidFill>
                  <a:srgbClr val="000000"/>
                </a:solidFill>
              </a:rPr>
              <a:t> κατανοείτε την έννοια της αλληλεξάρτησης μεταξύ μεταβλητών,</a:t>
            </a:r>
          </a:p>
          <a:p>
            <a:pPr algn="just">
              <a:spcBef>
                <a:spcPts val="1200"/>
              </a:spcBef>
            </a:pPr>
            <a:r>
              <a:rPr lang="el-GR" b="0" i="0" u="none" strike="noStrike" baseline="0" dirty="0">
                <a:solidFill>
                  <a:srgbClr val="000000"/>
                </a:solidFill>
              </a:rPr>
              <a:t>να γνωρίζετε τα πιο διαδεδομένα στατιστικά κριτήρια υπολογισμού του συντελεστή συσχέτισης,</a:t>
            </a:r>
          </a:p>
          <a:p>
            <a:pPr algn="just">
              <a:spcBef>
                <a:spcPts val="1200"/>
              </a:spcBef>
            </a:pPr>
            <a:r>
              <a:rPr lang="el-GR" b="0" i="0" u="none" strike="noStrike" baseline="0" dirty="0">
                <a:solidFill>
                  <a:srgbClr val="000000"/>
                </a:solidFill>
              </a:rPr>
              <a:t>να γνωρίζετε κάτω από ποιες θεωρητικές και στατιστικές προϋποθέσεις είναι εφικτή η χρήση των διαφορετικών κριτηρίων υπολογισμού του συντελεστή συσχέτισης,</a:t>
            </a:r>
          </a:p>
          <a:p>
            <a:pPr algn="just">
              <a:spcBef>
                <a:spcPts val="1200"/>
              </a:spcBef>
            </a:pPr>
            <a:r>
              <a:rPr lang="el-GR" b="0" i="0" u="none" strike="noStrike" baseline="0" dirty="0">
                <a:solidFill>
                  <a:srgbClr val="000000"/>
                </a:solidFill>
              </a:rPr>
              <a:t>να εφαρμόζετε στην πράξη τα συγκεκριμένα στατιστικά κριτήρια μέσω της χρήσης ενός στατιστικού λογισμικού (π.χ., SPSS, R), και</a:t>
            </a:r>
          </a:p>
          <a:p>
            <a:pPr algn="just">
              <a:spcBef>
                <a:spcPts val="1200"/>
              </a:spcBef>
            </a:pPr>
            <a:r>
              <a:rPr lang="el-GR" b="0" i="0" u="none" strike="noStrike" baseline="0" dirty="0">
                <a:solidFill>
                  <a:srgbClr val="000000"/>
                </a:solidFill>
              </a:rPr>
              <a:t>να ερμηνεύετε τα αποτελέσματα που προκύπτουν από τη χρήση αυτών των κριτηρίων</a:t>
            </a:r>
            <a:endParaRPr lang="el-G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D1BD417F-CD7A-41D8-956F-4359D41A7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n-US" sz="2400" dirty="0">
                <a:latin typeface="+mn-lt"/>
              </a:rPr>
              <a:t>2</a:t>
            </a:r>
            <a:endParaRPr lang="en-US" alt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συντελεστής προσδιορισμού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l-GR" dirty="0"/>
              <a:t> (</a:t>
            </a:r>
            <a:r>
              <a:rPr lang="en-US" dirty="0"/>
              <a:t>coefficient of determination)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2276872"/>
            <a:ext cx="8136904" cy="709865"/>
          </a:xfrm>
        </p:spPr>
        <p:txBody>
          <a:bodyPr/>
          <a:lstStyle/>
          <a:p>
            <a:pPr algn="just"/>
            <a:r>
              <a:rPr lang="el-GR" sz="2000" dirty="0"/>
              <a:t>Το </a:t>
            </a:r>
            <a:r>
              <a:rPr lang="el-GR" sz="2000" b="0" i="0" u="none" strike="noStrike" baseline="0" dirty="0"/>
              <a:t>ποσοστό της συνολικής διακύμανσης της μεταβλητής </a:t>
            </a:r>
            <a:r>
              <a:rPr lang="el-GR" sz="2000" b="0" i="1" u="none" strike="noStrike" baseline="0" dirty="0"/>
              <a:t>Χ </a:t>
            </a:r>
            <a:r>
              <a:rPr lang="el-GR" sz="2000" b="0" u="none" strike="noStrike" baseline="0" dirty="0"/>
              <a:t>που</a:t>
            </a:r>
            <a:r>
              <a:rPr lang="el-GR" sz="2000" b="0" i="1" u="none" strike="noStrike" baseline="0" dirty="0"/>
              <a:t> </a:t>
            </a:r>
            <a:r>
              <a:rPr lang="el-GR" sz="2000" b="0" i="0" u="none" strike="noStrike" baseline="0" dirty="0"/>
              <a:t>οφείλεται στη διακύμανση της μεταβλητής </a:t>
            </a:r>
            <a:r>
              <a:rPr lang="el-GR" sz="2000" b="0" i="1" u="none" strike="noStrike" baseline="0" dirty="0"/>
              <a:t>Υ</a:t>
            </a:r>
            <a:r>
              <a:rPr lang="el-GR" sz="2000" b="0" i="0" u="none" strike="noStrike" baseline="0" dirty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20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967FBA8-3DB3-413C-82A6-AF542FF15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789040"/>
            <a:ext cx="3026728" cy="194575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844C065-5C0D-41DC-93D4-065DB7A90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63" y="3415655"/>
            <a:ext cx="2885246" cy="20107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FE9A65E-F543-4C01-86EF-D2D812F0C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892" y="3783283"/>
            <a:ext cx="2799724" cy="194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5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συντελεστής συσχέτισης (</a:t>
            </a:r>
            <a:r>
              <a:rPr lang="en-US" i="1" dirty="0"/>
              <a:t>r</a:t>
            </a:r>
            <a:r>
              <a:rPr lang="el-GR" i="1" dirty="0"/>
              <a:t>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3" y="2311842"/>
            <a:ext cx="8140396" cy="4357518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l-GR" sz="2000" b="0" i="0" u="none" strike="noStrike" baseline="0" dirty="0"/>
              <a:t>Ο συντελεστής</a:t>
            </a:r>
            <a:r>
              <a:rPr lang="en-US" sz="2000" b="0" i="0" u="none" strike="noStrike" baseline="0" dirty="0"/>
              <a:t> </a:t>
            </a:r>
            <a:r>
              <a:rPr lang="el-GR" sz="2000" b="0" i="0" u="none" strike="noStrike" baseline="0" dirty="0"/>
              <a:t>συσχέτισης (</a:t>
            </a:r>
            <a:r>
              <a:rPr lang="en-US" sz="2000" b="0" i="0" u="none" strike="noStrike" baseline="0" dirty="0"/>
              <a:t>r) </a:t>
            </a:r>
            <a:r>
              <a:rPr lang="el-GR" sz="2000" b="0" i="0" u="none" strike="noStrike" baseline="0" dirty="0"/>
              <a:t>μας πληροφορεί </a:t>
            </a:r>
            <a:r>
              <a:rPr lang="el-GR" sz="2000" dirty="0"/>
              <a:t>αν υπάρχει αλληλεξάρτηση μεταξύ δύο μεταβλητών, δηλαδή, εάν αυτές οι δύο μεταβλητές </a:t>
            </a:r>
            <a:r>
              <a:rPr lang="el-GR" sz="2000" b="1" u="sng" dirty="0"/>
              <a:t>συσχετίζοντα</a:t>
            </a:r>
            <a:r>
              <a:rPr lang="el-GR" sz="2000" b="1" i="0" u="sng" strike="noStrike" baseline="0" dirty="0"/>
              <a:t>ι</a:t>
            </a:r>
            <a:r>
              <a:rPr lang="el-GR" sz="2000" b="0" i="0" u="none" strike="noStrike" baseline="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l-GR" sz="2000" b="0" i="0" u="none" strike="noStrike" baseline="0" dirty="0"/>
              <a:t>Επιπλέον, μας δίνει πληροφορίες για το </a:t>
            </a:r>
            <a:r>
              <a:rPr lang="el-GR" sz="2000" b="1" i="0" u="none" strike="noStrike" baseline="0" dirty="0"/>
              <a:t>είδος</a:t>
            </a:r>
            <a:r>
              <a:rPr lang="el-GR" sz="2000" b="0" i="0" u="none" strike="noStrike" baseline="0" dirty="0"/>
              <a:t> (π.χ.</a:t>
            </a:r>
            <a:r>
              <a:rPr lang="en-US" sz="2000" b="0" i="0" u="none" strike="noStrike" baseline="0" dirty="0"/>
              <a:t>,</a:t>
            </a:r>
            <a:r>
              <a:rPr lang="el-GR" sz="2000" b="0" i="0" u="none" strike="noStrike" baseline="0" dirty="0"/>
              <a:t> θετική ή αρνητική), καθώς και για το </a:t>
            </a:r>
            <a:r>
              <a:rPr lang="el-GR" sz="2000" b="1" i="0" u="none" strike="noStrike" baseline="0" dirty="0"/>
              <a:t>μέγεθος</a:t>
            </a:r>
            <a:r>
              <a:rPr lang="el-GR" sz="2000" b="0" i="0" u="none" strike="noStrike" baseline="0" dirty="0"/>
              <a:t> αυτής της συσχέτισης (π.χ.</a:t>
            </a:r>
            <a:r>
              <a:rPr lang="en-US" sz="2000" b="0" i="0" u="none" strike="noStrike" baseline="0" dirty="0"/>
              <a:t>,</a:t>
            </a:r>
            <a:r>
              <a:rPr lang="el-GR" sz="2000" b="0" i="0" u="none" strike="noStrike" baseline="0" dirty="0"/>
              <a:t> υψηλή, μέτρια ή χαμηλή).</a:t>
            </a:r>
            <a:endParaRPr lang="el-GR" sz="2000" dirty="0"/>
          </a:p>
          <a:p>
            <a:pPr algn="just"/>
            <a:r>
              <a:rPr lang="el-GR" sz="2000" dirty="0"/>
              <a:t>Για παράδειγμα: </a:t>
            </a:r>
          </a:p>
          <a:p>
            <a:pPr marL="403225" lvl="1" indent="0" algn="just">
              <a:buNone/>
            </a:pPr>
            <a:r>
              <a:rPr lang="el-GR" sz="2000" dirty="0"/>
              <a:t>Θέλουμε να διαπιστώσουμε κατά πόσο υπάρχει αλληλεξάρτηση (συσχέτιση) μεταξύ του </a:t>
            </a:r>
            <a:r>
              <a:rPr lang="el-GR" sz="2000" b="1" dirty="0"/>
              <a:t>αριθμητικού συλλογισμού</a:t>
            </a:r>
            <a:r>
              <a:rPr lang="el-GR" sz="2000" dirty="0"/>
              <a:t> και </a:t>
            </a:r>
            <a:r>
              <a:rPr lang="el-GR" sz="2000" b="1" dirty="0">
                <a:solidFill>
                  <a:schemeClr val="tx1"/>
                </a:solidFill>
              </a:rPr>
              <a:t>της νοημοσύνης</a:t>
            </a:r>
            <a:r>
              <a:rPr lang="el-GR" sz="2000" dirty="0"/>
              <a:t>. Κατά πόσο, δηλαδή, όταν αλλάζουν οι τιμές της μίας μεταβλητής, επέρχονται αλλαγές στις τιμές της άλλης.</a:t>
            </a:r>
          </a:p>
          <a:p>
            <a:pPr algn="just"/>
            <a:endParaRPr lang="el-GR" sz="2000" b="0" i="0" u="none" strike="noStrike" baseline="0" dirty="0">
              <a:latin typeface="TimesNewRomanPSMT"/>
            </a:endParaRPr>
          </a:p>
          <a:p>
            <a:pPr algn="just"/>
            <a:endParaRPr lang="el-GR" sz="2000" dirty="0">
              <a:latin typeface="TimesNewRomanPSMT"/>
            </a:endParaRPr>
          </a:p>
          <a:p>
            <a:pPr algn="just"/>
            <a:endParaRPr lang="el-GR" sz="2000" dirty="0">
              <a:latin typeface="TimesNewRomanPSMT"/>
            </a:endParaRPr>
          </a:p>
          <a:p>
            <a:pPr algn="just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3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331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262FB6-AEF5-48E9-99B3-0C35E63F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Αριθμητική και γραφική παρουσίαση του συντελεστή συσχέτισης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A73321C-F3F5-4BE8-9565-799BE128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C9089-2D7C-404C-9FE3-1F5138143BB9}" type="slidenum">
              <a:rPr lang="en-US" altLang="el-GR" sz="2400" smtClean="0">
                <a:latin typeface="+mn-lt"/>
              </a:rPr>
              <a:pPr>
                <a:defRPr/>
              </a:pPr>
              <a:t>4</a:t>
            </a:fld>
            <a:endParaRPr lang="en-US" altLang="el-GR" sz="2400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7A72BC-A336-4072-B4BC-4D8609A88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548" y="2221560"/>
            <a:ext cx="8172908" cy="1711495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</a:pPr>
            <a:r>
              <a:rPr lang="el-GR" sz="1800" b="0" i="0" u="none" strike="noStrike" baseline="0" dirty="0"/>
              <a:t>Η αριθμητική τιμή που μπορεί να πάρει ένας συντελεστής συσχέτισης κυμαίνεται μεταξύ του </a:t>
            </a:r>
            <a:r>
              <a:rPr lang="el-GR" sz="1800" b="1" i="0" u="none" strike="noStrike" baseline="0" dirty="0"/>
              <a:t>–1</a:t>
            </a:r>
            <a:r>
              <a:rPr lang="el-GR" sz="1800" b="0" i="0" u="none" strike="noStrike" baseline="0" dirty="0"/>
              <a:t> (αρνητική συσχέτιση) και του </a:t>
            </a:r>
            <a:r>
              <a:rPr lang="el-GR" sz="1800" b="1" i="0" u="none" strike="noStrike" baseline="0" dirty="0">
                <a:solidFill>
                  <a:schemeClr val="tx1"/>
                </a:solidFill>
              </a:rPr>
              <a:t>+1</a:t>
            </a:r>
            <a:r>
              <a:rPr lang="el-GR" sz="1800" b="0" i="0" u="none" strike="noStrike" baseline="0" dirty="0"/>
              <a:t> (θετική συσχέτιση).</a:t>
            </a:r>
          </a:p>
          <a:p>
            <a:pPr algn="just"/>
            <a:r>
              <a:rPr lang="el-GR" sz="1800" b="0" i="0" u="none" strike="noStrike" baseline="0" dirty="0"/>
              <a:t>Όταν θέλουμε να παρουσιάσουμε τη συσχέτιση δύο μεταβλητών με τη βοήθεια μιας γραφικής παράστασης, τότε χρησιμοποιούμε το </a:t>
            </a:r>
            <a:r>
              <a:rPr lang="el-GR" sz="1800" b="1" i="0" u="none" strike="noStrike" baseline="0" dirty="0"/>
              <a:t>διάγραμμα διασποράς</a:t>
            </a:r>
            <a:r>
              <a:rPr lang="el-GR" sz="1800" b="0" i="0" u="none" strike="noStrike" baseline="0" dirty="0"/>
              <a:t> (</a:t>
            </a:r>
            <a:r>
              <a:rPr lang="en-US" sz="1800" b="0" i="0" u="none" strike="noStrike" baseline="0" dirty="0"/>
              <a:t>scatter diagram).</a:t>
            </a:r>
            <a:endParaRPr lang="el-GR" sz="1800" b="0" i="0" u="none" strike="noStrike" baseline="0" dirty="0"/>
          </a:p>
          <a:p>
            <a:pPr algn="just"/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BDDF689-8498-416E-88B6-735EDA57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577413"/>
            <a:ext cx="4536504" cy="30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5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του συντελεστή συσχέτισης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81979"/>
            <a:ext cx="8064896" cy="1651077"/>
          </a:xfrm>
        </p:spPr>
        <p:txBody>
          <a:bodyPr/>
          <a:lstStyle/>
          <a:p>
            <a:pPr algn="l"/>
            <a:r>
              <a:rPr lang="el-GR" sz="2000" b="0" i="0" u="none" strike="noStrike" baseline="0" dirty="0"/>
              <a:t>Ο συντελεστής συσχέτισης αποτελείται από δύο στοιχεία:</a:t>
            </a:r>
          </a:p>
          <a:p>
            <a:pPr lvl="1"/>
            <a:r>
              <a:rPr lang="el-GR" sz="1800" b="0" i="0" u="none" strike="noStrike" baseline="0" dirty="0"/>
              <a:t>1. Από ένα θετικό ή αρνητικό πρόσημο, και </a:t>
            </a:r>
          </a:p>
          <a:p>
            <a:pPr lvl="1"/>
            <a:r>
              <a:rPr lang="el-GR" sz="1800" b="0" i="0" u="none" strike="noStrike" baseline="0" dirty="0"/>
              <a:t>2. Από μία αριθμητική τιμή, η οποία κυμαίνεται από 0,00 μέχρι 1,00.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5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8345051-2E1F-46D7-8D22-827AF4224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14" y="3789040"/>
            <a:ext cx="7569771" cy="23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7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Παράγοντες που επηρεάζουν τον συντελεστή συσχέτισης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20888"/>
            <a:ext cx="8064896" cy="3955333"/>
          </a:xfrm>
        </p:spPr>
        <p:txBody>
          <a:bodyPr/>
          <a:lstStyle/>
          <a:p>
            <a:pPr algn="just"/>
            <a:r>
              <a:rPr lang="el-GR" sz="2000" b="0" i="0" u="none" strike="noStrike" baseline="0" dirty="0"/>
              <a:t>Η </a:t>
            </a:r>
            <a:r>
              <a:rPr lang="el-GR" sz="2000" dirty="0"/>
              <a:t>ομοιογένεια της ομάδας</a:t>
            </a:r>
          </a:p>
          <a:p>
            <a:pPr lvl="1" algn="just"/>
            <a:r>
              <a:rPr lang="el-GR" sz="1800" b="0" i="0" u="none" strike="noStrike" baseline="0" dirty="0"/>
              <a:t>Το φαινόμενο του περιορισμού εύρους (</a:t>
            </a:r>
            <a:r>
              <a:rPr lang="en-US" sz="1800" b="0" i="0" u="none" strike="noStrike" baseline="0" dirty="0"/>
              <a:t>range restriction)</a:t>
            </a:r>
          </a:p>
          <a:p>
            <a:pPr algn="just"/>
            <a:r>
              <a:rPr lang="el-GR" sz="2000" dirty="0"/>
              <a:t>Η καμπυλόγραμμη σχέση μεταξύ των μεταβλητών</a:t>
            </a:r>
            <a:r>
              <a:rPr lang="el-GR" sz="2000" b="0" i="0" u="none" strike="noStrike" baseline="0" dirty="0"/>
              <a:t> </a:t>
            </a:r>
          </a:p>
          <a:p>
            <a:pPr lvl="1" algn="just"/>
            <a:r>
              <a:rPr lang="el-GR" sz="1800" dirty="0"/>
              <a:t>Παραβίαση της γραμμικής σχέσης μεταξύ των μεταβλητών</a:t>
            </a:r>
          </a:p>
          <a:p>
            <a:pPr algn="just"/>
            <a:r>
              <a:rPr lang="el-GR" sz="2000" b="0" i="0" u="none" strike="noStrike" baseline="0" dirty="0"/>
              <a:t>Η ύπαρξη απόμακρων παρατηρήσεων</a:t>
            </a:r>
          </a:p>
          <a:p>
            <a:pPr lvl="1" algn="just"/>
            <a:r>
              <a:rPr lang="el-GR" sz="1800" dirty="0"/>
              <a:t>Μπορούν να επηρεάσουν τόσο τη μορφή της συσχέτισης όσο και την κατεύθυνση και το μέγεθός της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6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511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συντελεστής συσχέτισης </a:t>
            </a:r>
            <a:r>
              <a:rPr lang="en-US" dirty="0"/>
              <a:t>Pearson</a:t>
            </a:r>
            <a:r>
              <a:rPr lang="el-GR" dirty="0"/>
              <a:t> </a:t>
            </a:r>
            <a:r>
              <a:rPr lang="en-US" i="1" dirty="0"/>
              <a:t>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9104"/>
            <a:ext cx="7930372" cy="1025697"/>
          </a:xfrm>
        </p:spPr>
        <p:txBody>
          <a:bodyPr/>
          <a:lstStyle/>
          <a:p>
            <a:pPr algn="l"/>
            <a:r>
              <a:rPr lang="el-GR" sz="2000" b="0" i="0" u="none" strike="noStrike" baseline="0" dirty="0"/>
              <a:t>Ο συντελεστής συσχέτισης που χρησιμοποιείται πιο συχνά στις επιστήμες της συμπεριφοράς</a:t>
            </a:r>
            <a:endParaRPr lang="en-US" sz="2000" b="0" i="0" u="none" strike="noStrike" baseline="0" dirty="0"/>
          </a:p>
          <a:p>
            <a:pPr algn="l"/>
            <a:r>
              <a:rPr lang="el-GR" sz="2000" dirty="0"/>
              <a:t>Δημιουργήθηκε από τον Άγγλο μαθηματικό </a:t>
            </a:r>
            <a:r>
              <a:rPr lang="en-US" sz="2000" b="0" i="0" u="none" strike="noStrike" baseline="0" dirty="0"/>
              <a:t>Karl Pearson</a:t>
            </a:r>
            <a:r>
              <a:rPr lang="el-GR" sz="2000" b="0" i="0" u="none" strike="noStrike" baseline="0" dirty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7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C2F4C09-E7A7-4ABF-B19D-4A7A7C97B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15" y="3861048"/>
            <a:ext cx="3623545" cy="2630115"/>
          </a:xfrm>
          <a:prstGeom prst="rect">
            <a:avLst/>
          </a:prstGeom>
        </p:spPr>
      </p:pic>
      <p:pic>
        <p:nvPicPr>
          <p:cNvPr id="8" name="Εικόνα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2859D61-D7A7-4D66-A112-B36FBD9C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694" y="3844287"/>
            <a:ext cx="3047619" cy="2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1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C7014F-C9B6-4F69-86D9-D000284A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Προϋποθέσεις για τη χρήση του συντελεστή </a:t>
            </a:r>
            <a:r>
              <a:rPr lang="en-US" dirty="0"/>
              <a:t>Pearson </a:t>
            </a:r>
            <a:r>
              <a:rPr lang="en-US" i="1" dirty="0"/>
              <a:t>r</a:t>
            </a:r>
            <a:endParaRPr lang="el-GR" i="1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A32B8BD-0FA2-41EA-AD46-066398E8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8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EA80AAA-1F1B-4FB4-91FC-ED71D254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79" y="2996952"/>
            <a:ext cx="703204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7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F30DD5EF-8170-4EE9-BECA-53C63C531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85" y="2878574"/>
            <a:ext cx="6023253" cy="2798116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DA09A6B-8BB7-4E38-90C3-3EE89C2E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από το </a:t>
            </a:r>
            <a:r>
              <a:rPr lang="en-US" dirty="0"/>
              <a:t>SPSS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D5EF98-336E-4077-A195-E90EAD82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58" y="5877272"/>
            <a:ext cx="7605542" cy="579760"/>
          </a:xfrm>
        </p:spPr>
        <p:txBody>
          <a:bodyPr/>
          <a:lstStyle/>
          <a:p>
            <a:r>
              <a:rPr lang="el-GR" sz="2000" b="1" dirty="0"/>
              <a:t>Παρουσίαση σύμφωνα με </a:t>
            </a:r>
            <a:r>
              <a:rPr lang="en-US" sz="2000" b="1" dirty="0"/>
              <a:t>APA</a:t>
            </a:r>
            <a:r>
              <a:rPr lang="el-GR" sz="2000" b="1" dirty="0"/>
              <a:t>:</a:t>
            </a:r>
            <a:r>
              <a:rPr lang="el-GR" sz="2000" dirty="0"/>
              <a:t> </a:t>
            </a:r>
            <a:r>
              <a:rPr lang="pt-BR" sz="2000" b="0" i="1" u="none" strike="noStrike" baseline="0" dirty="0">
                <a:latin typeface="MyriadPro-It"/>
              </a:rPr>
              <a:t>r</a:t>
            </a:r>
            <a:r>
              <a:rPr lang="pt-BR" sz="2000" b="0" i="0" u="none" strike="noStrike" baseline="0" dirty="0">
                <a:latin typeface="MyriadPro-Regular" panose="020B0503030403020204" pitchFamily="34" charset="0"/>
              </a:rPr>
              <a:t>(224) = –0,76, </a:t>
            </a:r>
            <a:r>
              <a:rPr lang="pt-BR" sz="2000" b="0" i="1" u="none" strike="noStrike" baseline="0" dirty="0">
                <a:latin typeface="MyriadPro-It"/>
              </a:rPr>
              <a:t>p</a:t>
            </a:r>
            <a:r>
              <a:rPr lang="pt-BR" sz="2000" b="0" i="0" u="none" strike="noStrike" baseline="0" dirty="0">
                <a:latin typeface="MyriadPro-It"/>
              </a:rPr>
              <a:t> </a:t>
            </a:r>
            <a:r>
              <a:rPr lang="pt-BR" sz="2000" b="0" i="0" u="none" strike="noStrike" baseline="0" dirty="0">
                <a:latin typeface="MyriadPro-Regular" panose="020B0503030403020204" pitchFamily="34" charset="0"/>
              </a:rPr>
              <a:t>&lt; 0,001</a:t>
            </a:r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93602B1-8570-4F8C-8706-0CF721DA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9</a:t>
            </a:fld>
            <a:endParaRPr lang="en-US" altLang="el-GR" sz="2400" dirty="0">
              <a:latin typeface="+mn-lt"/>
            </a:endParaRP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5A66808D-1AA8-431B-8926-45181F752BE5}"/>
              </a:ext>
            </a:extLst>
          </p:cNvPr>
          <p:cNvSpPr txBox="1">
            <a:spLocks/>
          </p:cNvSpPr>
          <p:nvPr/>
        </p:nvSpPr>
        <p:spPr bwMode="auto">
          <a:xfrm>
            <a:off x="484258" y="2276872"/>
            <a:ext cx="8120189" cy="70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8257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95885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233488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508125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000" b="1" dirty="0"/>
              <a:t>Παράδειγμα: </a:t>
            </a:r>
            <a:r>
              <a:rPr lang="el-GR" sz="2000" dirty="0"/>
              <a:t>Συσχέτιση μεταξύ δυσαρέσκειας για τη σωματική εικόνα και αυτοεκτίμησης.</a:t>
            </a:r>
            <a:endParaRPr lang="en-US" sz="2000" b="1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FFF50C64-DC80-432D-BA89-61B2A756357D}"/>
              </a:ext>
            </a:extLst>
          </p:cNvPr>
          <p:cNvSpPr/>
          <p:nvPr/>
        </p:nvSpPr>
        <p:spPr>
          <a:xfrm>
            <a:off x="6084168" y="3830980"/>
            <a:ext cx="504056" cy="1958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3623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Vanho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Vanhove" id="{EA4D7CFF-F74A-7A48-87D6-C7AA06D573FD}" vid="{963A5AEF-4D68-7B48-B976-AF49F0E9A62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4203</TotalTime>
  <Words>919</Words>
  <Application>Microsoft Office PowerPoint</Application>
  <PresentationFormat>Προβολή στην οθόνη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MyriadPro-It</vt:lpstr>
      <vt:lpstr>MyriadPro-Regular</vt:lpstr>
      <vt:lpstr>TimesNewRomanPSMT</vt:lpstr>
      <vt:lpstr>Wingdings 3</vt:lpstr>
      <vt:lpstr>Theme-Vanhove</vt:lpstr>
      <vt:lpstr>Ο Συντελεστής Συσχέτισης</vt:lpstr>
      <vt:lpstr>Μαθησιακοί στόχοι</vt:lpstr>
      <vt:lpstr>Ο συντελεστής συσχέτισης (r)</vt:lpstr>
      <vt:lpstr>Αριθμητική και γραφική παρουσίαση του συντελεστή συσχέτισης</vt:lpstr>
      <vt:lpstr>Η ερμηνεία του συντελεστή συσχέτισης</vt:lpstr>
      <vt:lpstr>Παράγοντες που επηρεάζουν τον συντελεστή συσχέτισης</vt:lpstr>
      <vt:lpstr>Ο συντελεστής συσχέτισης Pearson r </vt:lpstr>
      <vt:lpstr>Προϋποθέσεις για τη χρήση του συντελεστή Pearson r</vt:lpstr>
      <vt:lpstr>Αποτελέσματα από το SPSS</vt:lpstr>
      <vt:lpstr>Ο συντελεστής συσχέτισης Spearman rho</vt:lpstr>
      <vt:lpstr>Προϋποθέσεις για τη χρήση του συντελεστή Spearman rho</vt:lpstr>
      <vt:lpstr>Αποτελέσματα από το SPSS</vt:lpstr>
      <vt:lpstr>Ο συντελεστής μερικής συσχέτισης (partial correlation coefficient)</vt:lpstr>
      <vt:lpstr>Αποτελέσματα από το SPSS</vt:lpstr>
      <vt:lpstr>Άλλοι συντελεστές συσχέτισης</vt:lpstr>
      <vt:lpstr>Άλλοι συντελεστές συσχέτισης</vt:lpstr>
      <vt:lpstr>Άλλοι συντελεστές συσχέτισης</vt:lpstr>
      <vt:lpstr>Άλλοι συντελεστές συσχέτισης</vt:lpstr>
      <vt:lpstr>Τα είδη συντελεστών συσχέτισης</vt:lpstr>
      <vt:lpstr>Ο συντελεστής προσδιορισμού r2 (coefficient of determination)</vt:lpstr>
    </vt:vector>
  </TitlesOfParts>
  <Company>bcuc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jtribe01</dc:creator>
  <cp:lastModifiedBy>Petros Roussos</cp:lastModifiedBy>
  <cp:revision>186</cp:revision>
  <dcterms:created xsi:type="dcterms:W3CDTF">2004-02-18T16:58:05Z</dcterms:created>
  <dcterms:modified xsi:type="dcterms:W3CDTF">2025-04-27T14:30:25Z</dcterms:modified>
</cp:coreProperties>
</file>