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7"/>
  </p:notesMasterIdLst>
  <p:handoutMasterIdLst>
    <p:handoutMasterId r:id="rId38"/>
  </p:handoutMasterIdLst>
  <p:sldIdLst>
    <p:sldId id="393" r:id="rId2"/>
    <p:sldId id="384" r:id="rId3"/>
    <p:sldId id="395" r:id="rId4"/>
    <p:sldId id="394" r:id="rId5"/>
    <p:sldId id="397" r:id="rId6"/>
    <p:sldId id="396" r:id="rId7"/>
    <p:sldId id="412" r:id="rId8"/>
    <p:sldId id="399" r:id="rId9"/>
    <p:sldId id="398" r:id="rId10"/>
    <p:sldId id="400" r:id="rId11"/>
    <p:sldId id="401" r:id="rId12"/>
    <p:sldId id="403" r:id="rId13"/>
    <p:sldId id="402" r:id="rId14"/>
    <p:sldId id="413" r:id="rId15"/>
    <p:sldId id="414" r:id="rId16"/>
    <p:sldId id="415" r:id="rId17"/>
    <p:sldId id="405" r:id="rId18"/>
    <p:sldId id="406" r:id="rId19"/>
    <p:sldId id="407" r:id="rId20"/>
    <p:sldId id="416" r:id="rId21"/>
    <p:sldId id="417" r:id="rId22"/>
    <p:sldId id="418" r:id="rId23"/>
    <p:sldId id="419" r:id="rId24"/>
    <p:sldId id="420" r:id="rId25"/>
    <p:sldId id="421" r:id="rId26"/>
    <p:sldId id="427" r:id="rId27"/>
    <p:sldId id="428" r:id="rId28"/>
    <p:sldId id="429" r:id="rId29"/>
    <p:sldId id="430" r:id="rId30"/>
    <p:sldId id="431" r:id="rId31"/>
    <p:sldId id="426" r:id="rId32"/>
    <p:sldId id="423" r:id="rId33"/>
    <p:sldId id="425" r:id="rId34"/>
    <p:sldId id="424" r:id="rId35"/>
    <p:sldId id="422" r:id="rId36"/>
  </p:sldIdLst>
  <p:sldSz cx="9144000" cy="6858000" type="screen4x3"/>
  <p:notesSz cx="6669088" cy="9928225"/>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B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32"/>
  </p:normalViewPr>
  <p:slideViewPr>
    <p:cSldViewPr>
      <p:cViewPr varScale="1">
        <p:scale>
          <a:sx n="118" d="100"/>
          <a:sy n="118" d="100"/>
        </p:scale>
        <p:origin x="104" y="4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050B54B4-C05C-4199-80E2-F0C1195FCA3E}"/>
              </a:ext>
            </a:extLst>
          </p:cNvPr>
          <p:cNvSpPr>
            <a:spLocks noGrp="1" noChangeArrowheads="1"/>
          </p:cNvSpPr>
          <p:nvPr>
            <p:ph type="hdr" sz="quarter"/>
          </p:nvPr>
        </p:nvSpPr>
        <p:spPr bwMode="auto">
          <a:xfrm>
            <a:off x="0" y="0"/>
            <a:ext cx="2889250" cy="496888"/>
          </a:xfrm>
          <a:prstGeom prst="rect">
            <a:avLst/>
          </a:prstGeom>
          <a:noFill/>
          <a:ln>
            <a:noFill/>
          </a:ln>
          <a:effectLst/>
        </p:spPr>
        <p:txBody>
          <a:bodyPr vert="horz" wrap="square" lIns="90562" tIns="45281" rIns="90562" bIns="45281" numCol="1" anchor="t" anchorCtr="0" compatLnSpc="1">
            <a:prstTxWarp prst="textNoShape">
              <a:avLst/>
            </a:prstTxWarp>
          </a:bodyPr>
          <a:lstStyle>
            <a:lvl1pPr defTabSz="904875" eaLnBrk="1" hangingPunct="1">
              <a:defRPr sz="1200">
                <a:latin typeface="Arial" charset="0"/>
                <a:cs typeface="Arial" charset="0"/>
              </a:defRPr>
            </a:lvl1pPr>
          </a:lstStyle>
          <a:p>
            <a:pPr>
              <a:defRPr/>
            </a:pPr>
            <a:endParaRPr lang="en-GB"/>
          </a:p>
        </p:txBody>
      </p:sp>
      <p:sp>
        <p:nvSpPr>
          <p:cNvPr id="118787" name="Rectangle 3">
            <a:extLst>
              <a:ext uri="{FF2B5EF4-FFF2-40B4-BE49-F238E27FC236}">
                <a16:creationId xmlns:a16="http://schemas.microsoft.com/office/drawing/2014/main" id="{DAC40F14-EB18-471D-9A41-B46EF87186A1}"/>
              </a:ext>
            </a:extLst>
          </p:cNvPr>
          <p:cNvSpPr>
            <a:spLocks noGrp="1" noChangeArrowheads="1"/>
          </p:cNvSpPr>
          <p:nvPr>
            <p:ph type="dt" sz="quarter" idx="1"/>
          </p:nvPr>
        </p:nvSpPr>
        <p:spPr bwMode="auto">
          <a:xfrm>
            <a:off x="3778250" y="0"/>
            <a:ext cx="2889250" cy="496888"/>
          </a:xfrm>
          <a:prstGeom prst="rect">
            <a:avLst/>
          </a:prstGeom>
          <a:noFill/>
          <a:ln>
            <a:noFill/>
          </a:ln>
          <a:effectLst/>
        </p:spPr>
        <p:txBody>
          <a:bodyPr vert="horz" wrap="square" lIns="90562" tIns="45281" rIns="90562" bIns="45281" numCol="1" anchor="t" anchorCtr="0" compatLnSpc="1">
            <a:prstTxWarp prst="textNoShape">
              <a:avLst/>
            </a:prstTxWarp>
          </a:bodyPr>
          <a:lstStyle>
            <a:lvl1pPr algn="r" defTabSz="904875" eaLnBrk="1" hangingPunct="1">
              <a:defRPr sz="1200">
                <a:latin typeface="Arial" charset="0"/>
                <a:cs typeface="Arial" charset="0"/>
              </a:defRPr>
            </a:lvl1pPr>
          </a:lstStyle>
          <a:p>
            <a:pPr>
              <a:defRPr/>
            </a:pPr>
            <a:endParaRPr lang="en-GB"/>
          </a:p>
        </p:txBody>
      </p:sp>
      <p:sp>
        <p:nvSpPr>
          <p:cNvPr id="118788" name="Rectangle 4">
            <a:extLst>
              <a:ext uri="{FF2B5EF4-FFF2-40B4-BE49-F238E27FC236}">
                <a16:creationId xmlns:a16="http://schemas.microsoft.com/office/drawing/2014/main" id="{3C3DDC70-7D20-4481-A869-35D73D23B401}"/>
              </a:ext>
            </a:extLst>
          </p:cNvPr>
          <p:cNvSpPr>
            <a:spLocks noGrp="1" noChangeArrowheads="1"/>
          </p:cNvSpPr>
          <p:nvPr>
            <p:ph type="ftr" sz="quarter" idx="2"/>
          </p:nvPr>
        </p:nvSpPr>
        <p:spPr bwMode="auto">
          <a:xfrm>
            <a:off x="0" y="9429750"/>
            <a:ext cx="2889250" cy="496888"/>
          </a:xfrm>
          <a:prstGeom prst="rect">
            <a:avLst/>
          </a:prstGeom>
          <a:noFill/>
          <a:ln>
            <a:noFill/>
          </a:ln>
          <a:effectLst/>
        </p:spPr>
        <p:txBody>
          <a:bodyPr vert="horz" wrap="square" lIns="90562" tIns="45281" rIns="90562" bIns="45281" numCol="1" anchor="b" anchorCtr="0" compatLnSpc="1">
            <a:prstTxWarp prst="textNoShape">
              <a:avLst/>
            </a:prstTxWarp>
          </a:bodyPr>
          <a:lstStyle>
            <a:lvl1pPr defTabSz="904875" eaLnBrk="1" hangingPunct="1">
              <a:defRPr sz="1200">
                <a:latin typeface="Arial" charset="0"/>
                <a:cs typeface="Arial" charset="0"/>
              </a:defRPr>
            </a:lvl1pPr>
          </a:lstStyle>
          <a:p>
            <a:pPr>
              <a:defRPr/>
            </a:pPr>
            <a:endParaRPr lang="en-GB"/>
          </a:p>
        </p:txBody>
      </p:sp>
      <p:sp>
        <p:nvSpPr>
          <p:cNvPr id="118789" name="Rectangle 5">
            <a:extLst>
              <a:ext uri="{FF2B5EF4-FFF2-40B4-BE49-F238E27FC236}">
                <a16:creationId xmlns:a16="http://schemas.microsoft.com/office/drawing/2014/main" id="{AFEA9539-0C34-43FB-B339-9E70DB187DCD}"/>
              </a:ext>
            </a:extLst>
          </p:cNvPr>
          <p:cNvSpPr>
            <a:spLocks noGrp="1" noChangeArrowheads="1"/>
          </p:cNvSpPr>
          <p:nvPr>
            <p:ph type="sldNum" sz="quarter" idx="3"/>
          </p:nvPr>
        </p:nvSpPr>
        <p:spPr bwMode="auto">
          <a:xfrm>
            <a:off x="3778250" y="9429750"/>
            <a:ext cx="2889250" cy="496888"/>
          </a:xfrm>
          <a:prstGeom prst="rect">
            <a:avLst/>
          </a:prstGeom>
          <a:noFill/>
          <a:ln>
            <a:noFill/>
          </a:ln>
          <a:effectLst/>
        </p:spPr>
        <p:txBody>
          <a:bodyPr vert="horz" wrap="square" lIns="90562" tIns="45281" rIns="90562" bIns="45281" numCol="1" anchor="b" anchorCtr="0" compatLnSpc="1">
            <a:prstTxWarp prst="textNoShape">
              <a:avLst/>
            </a:prstTxWarp>
          </a:bodyPr>
          <a:lstStyle>
            <a:lvl1pPr algn="r" defTabSz="904875" eaLnBrk="1" hangingPunct="1">
              <a:defRPr sz="1200"/>
            </a:lvl1pPr>
          </a:lstStyle>
          <a:p>
            <a:pPr>
              <a:defRPr/>
            </a:pPr>
            <a:fld id="{FF2EC3DE-A9CD-49F2-818B-08AA9A64A7CF}" type="slidenum">
              <a:rPr lang="en-GB" altLang="el-GR"/>
              <a:pPr>
                <a:defRPr/>
              </a:pPr>
              <a:t>‹#›</a:t>
            </a:fld>
            <a:endParaRPr lang="en-GB" altLang="el-GR"/>
          </a:p>
        </p:txBody>
      </p:sp>
    </p:spTree>
    <p:extLst>
      <p:ext uri="{BB962C8B-B14F-4D97-AF65-F5344CB8AC3E}">
        <p14:creationId xmlns:p14="http://schemas.microsoft.com/office/powerpoint/2010/main" val="2996960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B2E95307-4307-4DF2-99B9-73081273E433}"/>
              </a:ext>
            </a:extLst>
          </p:cNvPr>
          <p:cNvSpPr>
            <a:spLocks noGrp="1" noChangeArrowheads="1"/>
          </p:cNvSpPr>
          <p:nvPr>
            <p:ph type="hdr" sz="quarter"/>
          </p:nvPr>
        </p:nvSpPr>
        <p:spPr bwMode="auto">
          <a:xfrm>
            <a:off x="0" y="0"/>
            <a:ext cx="2889250" cy="496888"/>
          </a:xfrm>
          <a:prstGeom prst="rect">
            <a:avLst/>
          </a:prstGeom>
          <a:noFill/>
          <a:ln>
            <a:noFill/>
          </a:ln>
          <a:effectLst/>
        </p:spPr>
        <p:txBody>
          <a:bodyPr vert="horz" wrap="square" lIns="90562" tIns="45281" rIns="90562" bIns="45281" numCol="1" anchor="t" anchorCtr="0" compatLnSpc="1">
            <a:prstTxWarp prst="textNoShape">
              <a:avLst/>
            </a:prstTxWarp>
          </a:bodyPr>
          <a:lstStyle>
            <a:lvl1pPr defTabSz="904875" eaLnBrk="1" hangingPunct="1">
              <a:defRPr sz="1200">
                <a:latin typeface="Arial" charset="0"/>
                <a:cs typeface="Arial" charset="0"/>
              </a:defRPr>
            </a:lvl1pPr>
          </a:lstStyle>
          <a:p>
            <a:pPr>
              <a:defRPr/>
            </a:pPr>
            <a:endParaRPr lang="en-GB"/>
          </a:p>
        </p:txBody>
      </p:sp>
      <p:sp>
        <p:nvSpPr>
          <p:cNvPr id="112643" name="Rectangle 3">
            <a:extLst>
              <a:ext uri="{FF2B5EF4-FFF2-40B4-BE49-F238E27FC236}">
                <a16:creationId xmlns:a16="http://schemas.microsoft.com/office/drawing/2014/main" id="{BCB32ADA-545C-478E-A5BC-2CD6052CD687}"/>
              </a:ext>
            </a:extLst>
          </p:cNvPr>
          <p:cNvSpPr>
            <a:spLocks noGrp="1" noChangeArrowheads="1"/>
          </p:cNvSpPr>
          <p:nvPr>
            <p:ph type="dt" idx="1"/>
          </p:nvPr>
        </p:nvSpPr>
        <p:spPr bwMode="auto">
          <a:xfrm>
            <a:off x="3778250" y="0"/>
            <a:ext cx="2889250" cy="496888"/>
          </a:xfrm>
          <a:prstGeom prst="rect">
            <a:avLst/>
          </a:prstGeom>
          <a:noFill/>
          <a:ln>
            <a:noFill/>
          </a:ln>
          <a:effectLst/>
        </p:spPr>
        <p:txBody>
          <a:bodyPr vert="horz" wrap="square" lIns="90562" tIns="45281" rIns="90562" bIns="45281" numCol="1" anchor="t" anchorCtr="0" compatLnSpc="1">
            <a:prstTxWarp prst="textNoShape">
              <a:avLst/>
            </a:prstTxWarp>
          </a:bodyPr>
          <a:lstStyle>
            <a:lvl1pPr algn="r" defTabSz="904875" eaLnBrk="1" hangingPunct="1">
              <a:defRPr sz="1200">
                <a:latin typeface="Arial" charset="0"/>
                <a:cs typeface="Arial" charset="0"/>
              </a:defRPr>
            </a:lvl1pPr>
          </a:lstStyle>
          <a:p>
            <a:pPr>
              <a:defRPr/>
            </a:pPr>
            <a:endParaRPr lang="en-GB"/>
          </a:p>
        </p:txBody>
      </p:sp>
      <p:sp>
        <p:nvSpPr>
          <p:cNvPr id="4100" name="Rectangle 4">
            <a:extLst>
              <a:ext uri="{FF2B5EF4-FFF2-40B4-BE49-F238E27FC236}">
                <a16:creationId xmlns:a16="http://schemas.microsoft.com/office/drawing/2014/main" id="{D0196EFC-C1B7-4383-BB81-3C09DFE94C0F}"/>
              </a:ext>
            </a:extLst>
          </p:cNvPr>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45" name="Rectangle 5">
            <a:extLst>
              <a:ext uri="{FF2B5EF4-FFF2-40B4-BE49-F238E27FC236}">
                <a16:creationId xmlns:a16="http://schemas.microsoft.com/office/drawing/2014/main" id="{810892B9-9407-45A3-9F60-1989E0CB040A}"/>
              </a:ext>
            </a:extLst>
          </p:cNvPr>
          <p:cNvSpPr>
            <a:spLocks noGrp="1" noChangeArrowheads="1"/>
          </p:cNvSpPr>
          <p:nvPr>
            <p:ph type="body" sz="quarter" idx="3"/>
          </p:nvPr>
        </p:nvSpPr>
        <p:spPr bwMode="auto">
          <a:xfrm>
            <a:off x="666750" y="4716463"/>
            <a:ext cx="5335588" cy="4467225"/>
          </a:xfrm>
          <a:prstGeom prst="rect">
            <a:avLst/>
          </a:prstGeom>
          <a:noFill/>
          <a:ln>
            <a:noFill/>
          </a:ln>
          <a:effectLst/>
        </p:spPr>
        <p:txBody>
          <a:bodyPr vert="horz" wrap="square" lIns="90562" tIns="45281" rIns="90562" bIns="4528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646" name="Rectangle 6">
            <a:extLst>
              <a:ext uri="{FF2B5EF4-FFF2-40B4-BE49-F238E27FC236}">
                <a16:creationId xmlns:a16="http://schemas.microsoft.com/office/drawing/2014/main" id="{D01A21E0-334D-4893-8079-BECC895962DF}"/>
              </a:ext>
            </a:extLst>
          </p:cNvPr>
          <p:cNvSpPr>
            <a:spLocks noGrp="1" noChangeArrowheads="1"/>
          </p:cNvSpPr>
          <p:nvPr>
            <p:ph type="ftr" sz="quarter" idx="4"/>
          </p:nvPr>
        </p:nvSpPr>
        <p:spPr bwMode="auto">
          <a:xfrm>
            <a:off x="0" y="9429750"/>
            <a:ext cx="2889250" cy="496888"/>
          </a:xfrm>
          <a:prstGeom prst="rect">
            <a:avLst/>
          </a:prstGeom>
          <a:noFill/>
          <a:ln>
            <a:noFill/>
          </a:ln>
          <a:effectLst/>
        </p:spPr>
        <p:txBody>
          <a:bodyPr vert="horz" wrap="square" lIns="90562" tIns="45281" rIns="90562" bIns="45281" numCol="1" anchor="b" anchorCtr="0" compatLnSpc="1">
            <a:prstTxWarp prst="textNoShape">
              <a:avLst/>
            </a:prstTxWarp>
          </a:bodyPr>
          <a:lstStyle>
            <a:lvl1pPr defTabSz="904875" eaLnBrk="1" hangingPunct="1">
              <a:defRPr sz="1200">
                <a:latin typeface="Arial" charset="0"/>
                <a:cs typeface="Arial" charset="0"/>
              </a:defRPr>
            </a:lvl1pPr>
          </a:lstStyle>
          <a:p>
            <a:pPr>
              <a:defRPr/>
            </a:pPr>
            <a:endParaRPr lang="en-GB"/>
          </a:p>
        </p:txBody>
      </p:sp>
      <p:sp>
        <p:nvSpPr>
          <p:cNvPr id="112647" name="Rectangle 7">
            <a:extLst>
              <a:ext uri="{FF2B5EF4-FFF2-40B4-BE49-F238E27FC236}">
                <a16:creationId xmlns:a16="http://schemas.microsoft.com/office/drawing/2014/main" id="{1AEACBB1-9ED1-4D41-B206-E11EFE3814DA}"/>
              </a:ext>
            </a:extLst>
          </p:cNvPr>
          <p:cNvSpPr>
            <a:spLocks noGrp="1" noChangeArrowheads="1"/>
          </p:cNvSpPr>
          <p:nvPr>
            <p:ph type="sldNum" sz="quarter" idx="5"/>
          </p:nvPr>
        </p:nvSpPr>
        <p:spPr bwMode="auto">
          <a:xfrm>
            <a:off x="3778250" y="9429750"/>
            <a:ext cx="2889250" cy="496888"/>
          </a:xfrm>
          <a:prstGeom prst="rect">
            <a:avLst/>
          </a:prstGeom>
          <a:noFill/>
          <a:ln>
            <a:noFill/>
          </a:ln>
          <a:effectLst/>
        </p:spPr>
        <p:txBody>
          <a:bodyPr vert="horz" wrap="square" lIns="90562" tIns="45281" rIns="90562" bIns="45281" numCol="1" anchor="b" anchorCtr="0" compatLnSpc="1">
            <a:prstTxWarp prst="textNoShape">
              <a:avLst/>
            </a:prstTxWarp>
          </a:bodyPr>
          <a:lstStyle>
            <a:lvl1pPr algn="r" defTabSz="904875" eaLnBrk="1" hangingPunct="1">
              <a:defRPr sz="1200"/>
            </a:lvl1pPr>
          </a:lstStyle>
          <a:p>
            <a:pPr>
              <a:defRPr/>
            </a:pPr>
            <a:fld id="{DEA25A67-7479-49F0-9987-907BF6DFC027}" type="slidenum">
              <a:rPr lang="en-GB" altLang="el-GR"/>
              <a:pPr>
                <a:defRPr/>
              </a:pPr>
              <a:t>‹#›</a:t>
            </a:fld>
            <a:endParaRPr lang="en-GB" altLang="el-GR"/>
          </a:p>
        </p:txBody>
      </p:sp>
    </p:spTree>
    <p:extLst>
      <p:ext uri="{BB962C8B-B14F-4D97-AF65-F5344CB8AC3E}">
        <p14:creationId xmlns:p14="http://schemas.microsoft.com/office/powerpoint/2010/main" val="2313793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63"/>
            <a:ext cx="9144000" cy="6858000"/>
          </a:xfrm>
          <a:prstGeom prst="rect">
            <a:avLst/>
          </a:prstGeom>
        </p:spPr>
      </p:pic>
      <p:sp>
        <p:nvSpPr>
          <p:cNvPr id="26" name="Subtitle 2">
            <a:extLst>
              <a:ext uri="{FF2B5EF4-FFF2-40B4-BE49-F238E27FC236}">
                <a16:creationId xmlns:a16="http://schemas.microsoft.com/office/drawing/2014/main" id="{34BB4625-D36E-472B-89A4-BF54A9A65056}"/>
              </a:ext>
            </a:extLst>
          </p:cNvPr>
          <p:cNvSpPr txBox="1">
            <a:spLocks/>
          </p:cNvSpPr>
          <p:nvPr/>
        </p:nvSpPr>
        <p:spPr>
          <a:xfrm>
            <a:off x="877888" y="1447800"/>
            <a:ext cx="3800475" cy="409575"/>
          </a:xfrm>
          <a:prstGeom prst="rect">
            <a:avLst/>
          </a:prstGeom>
        </p:spPr>
        <p:txBody>
          <a:bodyP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defRPr/>
            </a:pPr>
            <a:endParaRPr lang="en-US" dirty="0"/>
          </a:p>
        </p:txBody>
      </p:sp>
      <p:sp>
        <p:nvSpPr>
          <p:cNvPr id="2" name="Title 1"/>
          <p:cNvSpPr>
            <a:spLocks noGrp="1"/>
          </p:cNvSpPr>
          <p:nvPr>
            <p:ph type="ctrTitle"/>
          </p:nvPr>
        </p:nvSpPr>
        <p:spPr>
          <a:xfrm>
            <a:off x="878642" y="2132856"/>
            <a:ext cx="3847594" cy="3384376"/>
          </a:xfrm>
        </p:spPr>
        <p:txBody>
          <a:bodyPr anchor="t"/>
          <a:lstStyle>
            <a:lvl1pPr>
              <a:defRPr sz="3200" b="1" baseline="0">
                <a:solidFill>
                  <a:srgbClr val="4F7BB2"/>
                </a:solidFill>
              </a:defRPr>
            </a:lvl1pPr>
          </a:lstStyle>
          <a:p>
            <a:endParaRPr lang="en-US" dirty="0"/>
          </a:p>
        </p:txBody>
      </p:sp>
      <p:sp>
        <p:nvSpPr>
          <p:cNvPr id="24" name="Text Placeholder 23"/>
          <p:cNvSpPr>
            <a:spLocks noGrp="1"/>
          </p:cNvSpPr>
          <p:nvPr>
            <p:ph type="body" sz="quarter" idx="13"/>
          </p:nvPr>
        </p:nvSpPr>
        <p:spPr>
          <a:xfrm>
            <a:off x="877888" y="1268412"/>
            <a:ext cx="3848348" cy="746051"/>
          </a:xfrm>
        </p:spPr>
        <p:txBody>
          <a:bodyPr anchor="b"/>
          <a:lstStyle>
            <a:lvl1pPr marL="0" indent="0">
              <a:buNone/>
              <a:defRPr baseline="0">
                <a:solidFill>
                  <a:schemeClr val="tx1"/>
                </a:solidFill>
              </a:defRPr>
            </a:lvl1pPr>
          </a:lstStyle>
          <a:p>
            <a:pPr lvl="0"/>
            <a:endParaRPr lang="en-US" dirty="0"/>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32040" y="1206209"/>
            <a:ext cx="3096344" cy="4311024"/>
          </a:xfrm>
          <a:prstGeom prst="rect">
            <a:avLst/>
          </a:prstGeom>
          <a:ln>
            <a:solidFill>
              <a:srgbClr val="4F7BB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896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864382" y="2489200"/>
            <a:ext cx="7605542" cy="3530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A1432FE-9C5D-445A-9190-B8995C01BAE0}"/>
              </a:ext>
            </a:extLst>
          </p:cNvPr>
          <p:cNvSpPr>
            <a:spLocks noGrp="1"/>
          </p:cNvSpPr>
          <p:nvPr>
            <p:ph type="sldNum" sz="quarter" idx="12"/>
          </p:nvPr>
        </p:nvSpPr>
        <p:spPr/>
        <p:txBody>
          <a:bodyPr/>
          <a:lstStyle>
            <a:lvl1pPr>
              <a:defRPr/>
            </a:lvl1pPr>
          </a:lstStyle>
          <a:p>
            <a:pPr>
              <a:defRPr/>
            </a:pPr>
            <a:fld id="{EAAAB618-6913-4EF2-9F57-31E199F82E40}" type="slidenum">
              <a:rPr lang="en-US" altLang="el-GR"/>
              <a:pPr>
                <a:defRPr/>
              </a:pPr>
              <a:t>‹#›</a:t>
            </a:fld>
            <a:endParaRPr lang="en-US" altLang="el-GR"/>
          </a:p>
        </p:txBody>
      </p:sp>
      <p:sp>
        <p:nvSpPr>
          <p:cNvPr id="7" name="Date Placeholder 3">
            <a:extLst>
              <a:ext uri="{FF2B5EF4-FFF2-40B4-BE49-F238E27FC236}">
                <a16:creationId xmlns:a16="http://schemas.microsoft.com/office/drawing/2014/main" id="{38580DEC-72A1-4602-8763-29D910DA1B3F}"/>
              </a:ext>
            </a:extLst>
          </p:cNvPr>
          <p:cNvSpPr>
            <a:spLocks noGrp="1"/>
          </p:cNvSpPr>
          <p:nvPr>
            <p:ph type="dt" sz="half" idx="2"/>
          </p:nvPr>
        </p:nvSpPr>
        <p:spPr>
          <a:xfrm>
            <a:off x="7380312" y="6365875"/>
            <a:ext cx="1184251" cy="228600"/>
          </a:xfrm>
          <a:prstGeom prst="rect">
            <a:avLst/>
          </a:prstGeom>
        </p:spPr>
        <p:txBody>
          <a:bodyPr vert="horz" lIns="91440" tIns="45720" rIns="91440" bIns="45720" rtlCol="0" anchor="b"/>
          <a:lstStyle>
            <a:lvl1pPr algn="r">
              <a:defRPr sz="900" b="1" i="0">
                <a:solidFill>
                  <a:schemeClr val="tx1"/>
                </a:solidFill>
              </a:defRPr>
            </a:lvl1pPr>
          </a:lstStyle>
          <a:p>
            <a:pPr>
              <a:defRPr/>
            </a:pPr>
            <a:r>
              <a:rPr lang="en-US" b="0" dirty="0"/>
              <a:t>© GUTENBERG</a:t>
            </a:r>
            <a:endParaRPr lang="en-US" dirty="0"/>
          </a:p>
        </p:txBody>
      </p:sp>
      <p:sp>
        <p:nvSpPr>
          <p:cNvPr id="8" name="Footer Placeholder 4">
            <a:extLst>
              <a:ext uri="{FF2B5EF4-FFF2-40B4-BE49-F238E27FC236}">
                <a16:creationId xmlns:a16="http://schemas.microsoft.com/office/drawing/2014/main" id="{79F40BDC-F3E2-449E-AABA-5739F1D7554E}"/>
              </a:ext>
            </a:extLst>
          </p:cNvPr>
          <p:cNvSpPr>
            <a:spLocks noGrp="1"/>
          </p:cNvSpPr>
          <p:nvPr>
            <p:ph type="ftr" sz="quarter" idx="3"/>
          </p:nvPr>
        </p:nvSpPr>
        <p:spPr>
          <a:xfrm>
            <a:off x="590550" y="6365875"/>
            <a:ext cx="6717754" cy="228600"/>
          </a:xfrm>
          <a:prstGeom prst="rect">
            <a:avLst/>
          </a:prstGeom>
        </p:spPr>
        <p:txBody>
          <a:bodyPr vert="horz" lIns="91440" tIns="45720" rIns="91440" bIns="45720" rtlCol="0" anchor="b"/>
          <a:lstStyle>
            <a:lvl1pPr algn="l">
              <a:defRPr sz="900" b="0" i="0">
                <a:solidFill>
                  <a:schemeClr val="accent1">
                    <a:lumMod val="25000"/>
                  </a:schemeClr>
                </a:solidFill>
              </a:defRPr>
            </a:lvl1pPr>
          </a:lstStyle>
          <a:p>
            <a:pPr>
              <a:defRPr/>
            </a:pPr>
            <a:r>
              <a:rPr lang="el-GR" dirty="0"/>
              <a:t>Πέτρος  Λ. Ρούσσος, Γιάννης Τσαούσης – Στατιστική εφαρμοσμένη στις Κοινωνικές </a:t>
            </a:r>
            <a:r>
              <a:rPr lang="en-US" dirty="0"/>
              <a:t>E</a:t>
            </a:r>
            <a:r>
              <a:rPr lang="el-GR" dirty="0" err="1"/>
              <a:t>πιστήμες</a:t>
            </a:r>
            <a:r>
              <a:rPr lang="el-GR" dirty="0"/>
              <a:t> με τη χρήση του </a:t>
            </a:r>
            <a:r>
              <a:rPr lang="en-US" dirty="0"/>
              <a:t>SPSS </a:t>
            </a:r>
            <a:r>
              <a:rPr lang="el-GR" dirty="0"/>
              <a:t>και του </a:t>
            </a:r>
            <a:r>
              <a:rPr lang="en-US" dirty="0"/>
              <a:t>R</a:t>
            </a:r>
          </a:p>
        </p:txBody>
      </p:sp>
    </p:spTree>
    <p:extLst>
      <p:ext uri="{BB962C8B-B14F-4D97-AF65-F5344CB8AC3E}">
        <p14:creationId xmlns:p14="http://schemas.microsoft.com/office/powerpoint/2010/main" val="183980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3D47412A-7669-48AA-AE98-821AE7385A50}"/>
              </a:ext>
            </a:extLst>
          </p:cNvPr>
          <p:cNvSpPr>
            <a:spLocks noGrp="1"/>
          </p:cNvSpPr>
          <p:nvPr>
            <p:ph type="sldNum" sz="quarter" idx="12"/>
          </p:nvPr>
        </p:nvSpPr>
        <p:spPr/>
        <p:txBody>
          <a:bodyPr/>
          <a:lstStyle>
            <a:lvl1pPr>
              <a:defRPr/>
            </a:lvl1pPr>
          </a:lstStyle>
          <a:p>
            <a:pPr>
              <a:defRPr/>
            </a:pPr>
            <a:fld id="{922C9089-2D7C-404C-9FE3-1F5138143BB9}" type="slidenum">
              <a:rPr lang="en-US" altLang="el-GR"/>
              <a:pPr>
                <a:defRPr/>
              </a:pPr>
              <a:t>‹#›</a:t>
            </a:fld>
            <a:endParaRPr lang="en-US" altLang="el-GR"/>
          </a:p>
        </p:txBody>
      </p:sp>
      <p:sp>
        <p:nvSpPr>
          <p:cNvPr id="8" name="Date Placeholder 3">
            <a:extLst>
              <a:ext uri="{FF2B5EF4-FFF2-40B4-BE49-F238E27FC236}">
                <a16:creationId xmlns:a16="http://schemas.microsoft.com/office/drawing/2014/main" id="{38580DEC-72A1-4602-8763-29D910DA1B3F}"/>
              </a:ext>
            </a:extLst>
          </p:cNvPr>
          <p:cNvSpPr>
            <a:spLocks noGrp="1"/>
          </p:cNvSpPr>
          <p:nvPr>
            <p:ph type="dt" sz="half" idx="13"/>
          </p:nvPr>
        </p:nvSpPr>
        <p:spPr>
          <a:xfrm>
            <a:off x="7380312" y="6365875"/>
            <a:ext cx="1184251" cy="228600"/>
          </a:xfrm>
          <a:prstGeom prst="rect">
            <a:avLst/>
          </a:prstGeom>
        </p:spPr>
        <p:txBody>
          <a:bodyPr vert="horz" lIns="91440" tIns="45720" rIns="91440" bIns="45720" rtlCol="0" anchor="b"/>
          <a:lstStyle>
            <a:lvl1pPr algn="r">
              <a:defRPr sz="900" b="1" i="0">
                <a:solidFill>
                  <a:schemeClr val="tx1"/>
                </a:solidFill>
              </a:defRPr>
            </a:lvl1pPr>
          </a:lstStyle>
          <a:p>
            <a:pPr>
              <a:defRPr/>
            </a:pPr>
            <a:r>
              <a:rPr lang="en-US" b="0" dirty="0"/>
              <a:t>© GUTENBERG</a:t>
            </a:r>
            <a:endParaRPr lang="en-US" dirty="0"/>
          </a:p>
        </p:txBody>
      </p:sp>
      <p:sp>
        <p:nvSpPr>
          <p:cNvPr id="9" name="Footer Placeholder 4">
            <a:extLst>
              <a:ext uri="{FF2B5EF4-FFF2-40B4-BE49-F238E27FC236}">
                <a16:creationId xmlns:a16="http://schemas.microsoft.com/office/drawing/2014/main" id="{79F40BDC-F3E2-449E-AABA-5739F1D7554E}"/>
              </a:ext>
            </a:extLst>
          </p:cNvPr>
          <p:cNvSpPr>
            <a:spLocks noGrp="1"/>
          </p:cNvSpPr>
          <p:nvPr>
            <p:ph type="ftr" sz="quarter" idx="3"/>
          </p:nvPr>
        </p:nvSpPr>
        <p:spPr>
          <a:xfrm>
            <a:off x="590550" y="6365875"/>
            <a:ext cx="6717754" cy="228600"/>
          </a:xfrm>
          <a:prstGeom prst="rect">
            <a:avLst/>
          </a:prstGeom>
        </p:spPr>
        <p:txBody>
          <a:bodyPr vert="horz" lIns="91440" tIns="45720" rIns="91440" bIns="45720" rtlCol="0" anchor="b"/>
          <a:lstStyle>
            <a:lvl1pPr algn="l">
              <a:defRPr sz="900" b="0" i="0">
                <a:solidFill>
                  <a:schemeClr val="accent1">
                    <a:lumMod val="25000"/>
                  </a:schemeClr>
                </a:solidFill>
              </a:defRPr>
            </a:lvl1pPr>
          </a:lstStyle>
          <a:p>
            <a:pPr>
              <a:defRPr/>
            </a:pPr>
            <a:r>
              <a:rPr lang="el-GR" dirty="0"/>
              <a:t>Πέτρος  Λ. Ρούσσος, Γιάννης Τσαούσης – Στατιστική εφαρμοσμένη στις Κοινωνικές </a:t>
            </a:r>
            <a:r>
              <a:rPr lang="en-US" dirty="0"/>
              <a:t>E</a:t>
            </a:r>
            <a:r>
              <a:rPr lang="el-GR" dirty="0" err="1"/>
              <a:t>πιστήμες</a:t>
            </a:r>
            <a:r>
              <a:rPr lang="el-GR" dirty="0"/>
              <a:t> με τη χρήση του </a:t>
            </a:r>
            <a:r>
              <a:rPr lang="en-US" dirty="0"/>
              <a:t>SPSS </a:t>
            </a:r>
            <a:r>
              <a:rPr lang="el-GR" dirty="0"/>
              <a:t>και του </a:t>
            </a:r>
            <a:r>
              <a:rPr lang="en-US" dirty="0"/>
              <a:t>R</a:t>
            </a:r>
          </a:p>
        </p:txBody>
      </p:sp>
    </p:spTree>
    <p:extLst>
      <p:ext uri="{BB962C8B-B14F-4D97-AF65-F5344CB8AC3E}">
        <p14:creationId xmlns:p14="http://schemas.microsoft.com/office/powerpoint/2010/main" val="3884183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8" name="Title Placeholder 1">
            <a:extLst>
              <a:ext uri="{FF2B5EF4-FFF2-40B4-BE49-F238E27FC236}">
                <a16:creationId xmlns:a16="http://schemas.microsoft.com/office/drawing/2014/main" id="{1DAD1BF0-A287-49C9-A418-D0F1E57BDD5B}"/>
              </a:ext>
            </a:extLst>
          </p:cNvPr>
          <p:cNvSpPr>
            <a:spLocks noGrp="1" noChangeArrowheads="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9" name="Text Placeholder 2">
            <a:extLst>
              <a:ext uri="{FF2B5EF4-FFF2-40B4-BE49-F238E27FC236}">
                <a16:creationId xmlns:a16="http://schemas.microsoft.com/office/drawing/2014/main" id="{753045AF-CCED-468B-9F7D-57285A7E0001}"/>
              </a:ext>
            </a:extLst>
          </p:cNvPr>
          <p:cNvSpPr>
            <a:spLocks noGrp="1" noChangeArrowheads="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38580DEC-72A1-4602-8763-29D910DA1B3F}"/>
              </a:ext>
            </a:extLst>
          </p:cNvPr>
          <p:cNvSpPr>
            <a:spLocks noGrp="1"/>
          </p:cNvSpPr>
          <p:nvPr>
            <p:ph type="dt" sz="half" idx="2"/>
          </p:nvPr>
        </p:nvSpPr>
        <p:spPr>
          <a:xfrm>
            <a:off x="7380312" y="6365875"/>
            <a:ext cx="1184251" cy="228600"/>
          </a:xfrm>
          <a:prstGeom prst="rect">
            <a:avLst/>
          </a:prstGeom>
        </p:spPr>
        <p:txBody>
          <a:bodyPr vert="horz" lIns="91440" tIns="45720" rIns="91440" bIns="45720" rtlCol="0" anchor="b"/>
          <a:lstStyle>
            <a:lvl1pPr algn="r">
              <a:defRPr sz="900" b="1" i="0">
                <a:solidFill>
                  <a:schemeClr val="tx1"/>
                </a:solidFill>
              </a:defRPr>
            </a:lvl1pPr>
          </a:lstStyle>
          <a:p>
            <a:pPr>
              <a:defRPr/>
            </a:pPr>
            <a:r>
              <a:rPr lang="en-US" b="0" dirty="0"/>
              <a:t>© GUTENBERG</a:t>
            </a:r>
            <a:endParaRPr lang="en-US" dirty="0"/>
          </a:p>
        </p:txBody>
      </p:sp>
      <p:sp>
        <p:nvSpPr>
          <p:cNvPr id="5" name="Footer Placeholder 4">
            <a:extLst>
              <a:ext uri="{FF2B5EF4-FFF2-40B4-BE49-F238E27FC236}">
                <a16:creationId xmlns:a16="http://schemas.microsoft.com/office/drawing/2014/main" id="{79F40BDC-F3E2-449E-AABA-5739F1D7554E}"/>
              </a:ext>
            </a:extLst>
          </p:cNvPr>
          <p:cNvSpPr>
            <a:spLocks noGrp="1"/>
          </p:cNvSpPr>
          <p:nvPr>
            <p:ph type="ftr" sz="quarter" idx="3"/>
          </p:nvPr>
        </p:nvSpPr>
        <p:spPr>
          <a:xfrm>
            <a:off x="590550" y="6365875"/>
            <a:ext cx="6717754" cy="228600"/>
          </a:xfrm>
          <a:prstGeom prst="rect">
            <a:avLst/>
          </a:prstGeom>
        </p:spPr>
        <p:txBody>
          <a:bodyPr vert="horz" lIns="91440" tIns="45720" rIns="91440" bIns="45720" rtlCol="0" anchor="b"/>
          <a:lstStyle>
            <a:lvl1pPr algn="l">
              <a:defRPr sz="900" b="0" i="0">
                <a:solidFill>
                  <a:schemeClr val="accent1">
                    <a:lumMod val="25000"/>
                  </a:schemeClr>
                </a:solidFill>
              </a:defRPr>
            </a:lvl1pPr>
          </a:lstStyle>
          <a:p>
            <a:pPr>
              <a:defRPr/>
            </a:pPr>
            <a:r>
              <a:rPr lang="el-GR" dirty="0"/>
              <a:t>Πέτρος  Λ. Ρούσσος, Γιάννης Τσαούσης – Στατιστική εφαρμοσμένη στις Κοινωνικές </a:t>
            </a:r>
            <a:r>
              <a:rPr lang="en-US" dirty="0"/>
              <a:t>E</a:t>
            </a:r>
            <a:r>
              <a:rPr lang="el-GR" dirty="0" err="1"/>
              <a:t>πιστήμες</a:t>
            </a:r>
            <a:r>
              <a:rPr lang="el-GR" dirty="0"/>
              <a:t> με τη χρήση του </a:t>
            </a:r>
            <a:r>
              <a:rPr lang="en-US" dirty="0"/>
              <a:t>SPSS </a:t>
            </a:r>
            <a:r>
              <a:rPr lang="el-GR" dirty="0"/>
              <a:t>και του </a:t>
            </a:r>
            <a:r>
              <a:rPr lang="en-US" dirty="0"/>
              <a:t>R</a:t>
            </a:r>
          </a:p>
        </p:txBody>
      </p:sp>
      <p:sp>
        <p:nvSpPr>
          <p:cNvPr id="26" name="Rectangle 25">
            <a:extLst>
              <a:ext uri="{FF2B5EF4-FFF2-40B4-BE49-F238E27FC236}">
                <a16:creationId xmlns:a16="http://schemas.microsoft.com/office/drawing/2014/main" id="{F151FE55-87D4-4F21-BE5D-DAB0E1AE823A}"/>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a:extLst>
              <a:ext uri="{FF2B5EF4-FFF2-40B4-BE49-F238E27FC236}">
                <a16:creationId xmlns:a16="http://schemas.microsoft.com/office/drawing/2014/main" id="{77FA2424-CD0D-48A6-B127-5D4887D55ABB}"/>
              </a:ext>
            </a:extLst>
          </p:cNvPr>
          <p:cNvSpPr>
            <a:spLocks noGrp="1"/>
          </p:cNvSpPr>
          <p:nvPr>
            <p:ph type="sldNum" sz="quarter" idx="4"/>
          </p:nvPr>
        </p:nvSpPr>
        <p:spPr bwMode="gray">
          <a:xfrm>
            <a:off x="7678738" y="295275"/>
            <a:ext cx="790575"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rgbClr val="595959"/>
                </a:solidFill>
              </a:defRPr>
            </a:lvl1pPr>
          </a:lstStyle>
          <a:p>
            <a:pPr>
              <a:defRPr/>
            </a:pPr>
            <a:fld id="{64D36931-E4AE-43D0-8915-62CDB481E568}"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822" r:id="rId1"/>
    <p:sldLayoutId id="2147483815" r:id="rId2"/>
    <p:sldLayoutId id="2147483817" r:id="rId3"/>
  </p:sldLayoutIdLst>
  <p:hf hdr="0" ftr="0" dt="0"/>
  <p:txStyles>
    <p:titleStyle>
      <a:lvl1pPr algn="l" defTabSz="457200" rtl="0" eaLnBrk="0" fontAlgn="base" hangingPunct="0">
        <a:spcBef>
          <a:spcPct val="0"/>
        </a:spcBef>
        <a:spcAft>
          <a:spcPct val="0"/>
        </a:spcAft>
        <a:defRPr sz="3200" b="1" kern="1200">
          <a:solidFill>
            <a:srgbClr val="4F7BB2"/>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alibri Light" panose="020F0302020204030204" pitchFamily="34" charset="0"/>
        </a:defRPr>
      </a:lvl2pPr>
      <a:lvl3pPr algn="l" defTabSz="457200" rtl="0" eaLnBrk="0" fontAlgn="base" hangingPunct="0">
        <a:spcBef>
          <a:spcPct val="0"/>
        </a:spcBef>
        <a:spcAft>
          <a:spcPct val="0"/>
        </a:spcAft>
        <a:defRPr sz="3200">
          <a:solidFill>
            <a:schemeClr val="bg1"/>
          </a:solidFill>
          <a:latin typeface="Calibri Light" panose="020F0302020204030204" pitchFamily="34" charset="0"/>
        </a:defRPr>
      </a:lvl3pPr>
      <a:lvl4pPr algn="l" defTabSz="457200" rtl="0" eaLnBrk="0" fontAlgn="base" hangingPunct="0">
        <a:spcBef>
          <a:spcPct val="0"/>
        </a:spcBef>
        <a:spcAft>
          <a:spcPct val="0"/>
        </a:spcAft>
        <a:defRPr sz="3200">
          <a:solidFill>
            <a:schemeClr val="bg1"/>
          </a:solidFill>
          <a:latin typeface="Calibri Light" panose="020F0302020204030204" pitchFamily="34" charset="0"/>
        </a:defRPr>
      </a:lvl4pPr>
      <a:lvl5pPr algn="l" defTabSz="457200" rtl="0" eaLnBrk="0" fontAlgn="base" hangingPunct="0">
        <a:spcBef>
          <a:spcPct val="0"/>
        </a:spcBef>
        <a:spcAft>
          <a:spcPct val="0"/>
        </a:spcAft>
        <a:defRPr sz="3200">
          <a:solidFill>
            <a:schemeClr val="bg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a:extLst>
              <a:ext uri="{FF2B5EF4-FFF2-40B4-BE49-F238E27FC236}">
                <a16:creationId xmlns:a16="http://schemas.microsoft.com/office/drawing/2014/main" id="{90ECB17A-DC05-446E-9D1B-56254D1D8D07}"/>
              </a:ext>
            </a:extLst>
          </p:cNvPr>
          <p:cNvSpPr>
            <a:spLocks noGrp="1" noChangeArrowheads="1"/>
          </p:cNvSpPr>
          <p:nvPr>
            <p:ph type="ctrTitle"/>
          </p:nvPr>
        </p:nvSpPr>
        <p:spPr/>
        <p:txBody>
          <a:bodyPr/>
          <a:lstStyle/>
          <a:p>
            <a:r>
              <a:rPr lang="el-GR" altLang="en-US" sz="4000" dirty="0"/>
              <a:t>Ανάλυση παλινδρόμησης</a:t>
            </a:r>
            <a:endParaRPr lang="en-US" altLang="en-US" sz="4000" dirty="0"/>
          </a:p>
        </p:txBody>
      </p:sp>
      <p:sp>
        <p:nvSpPr>
          <p:cNvPr id="10244" name="Rectangle 3">
            <a:extLst>
              <a:ext uri="{FF2B5EF4-FFF2-40B4-BE49-F238E27FC236}">
                <a16:creationId xmlns:a16="http://schemas.microsoft.com/office/drawing/2014/main" id="{EDBD9228-FF3E-428E-B65A-3E489F3E721C}"/>
              </a:ext>
            </a:extLst>
          </p:cNvPr>
          <p:cNvSpPr>
            <a:spLocks noGrp="1" noChangeArrowheads="1"/>
          </p:cNvSpPr>
          <p:nvPr>
            <p:ph type="body" sz="quarter" idx="13"/>
          </p:nvPr>
        </p:nvSpPr>
        <p:spPr/>
        <p:txBody>
          <a:bodyPr/>
          <a:lstStyle/>
          <a:p>
            <a:endParaRPr lang="en-GB" altLang="en-US" dirty="0"/>
          </a:p>
          <a:p>
            <a:r>
              <a:rPr lang="el-GR" altLang="en-US" sz="2800" b="1" dirty="0">
                <a:solidFill>
                  <a:srgbClr val="FF6600"/>
                </a:solidFill>
              </a:rPr>
              <a:t>Κεφάλαιο </a:t>
            </a:r>
            <a:r>
              <a:rPr lang="en-US" altLang="en-US" sz="2800" b="1" dirty="0">
                <a:solidFill>
                  <a:srgbClr val="FF6600"/>
                </a:solidFill>
              </a:rPr>
              <a:t>11</a:t>
            </a:r>
            <a:endParaRPr lang="en-GB" altLang="en-US" sz="2800" b="1" dirty="0">
              <a:solidFill>
                <a:srgbClr val="FF66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10</a:t>
            </a:fld>
            <a:endParaRPr lang="en-US" altLang="el-GR" sz="2400" dirty="0">
              <a:latin typeface="+mn-lt"/>
            </a:endParaRPr>
          </a:p>
        </p:txBody>
      </p:sp>
      <p:pic>
        <p:nvPicPr>
          <p:cNvPr id="7" name="Εικόνα 6">
            <a:extLst>
              <a:ext uri="{FF2B5EF4-FFF2-40B4-BE49-F238E27FC236}">
                <a16:creationId xmlns:a16="http://schemas.microsoft.com/office/drawing/2014/main" id="{FA3D3917-31FE-1449-011A-12BB10E3E92A}"/>
              </a:ext>
            </a:extLst>
          </p:cNvPr>
          <p:cNvPicPr>
            <a:picLocks noChangeAspect="1"/>
          </p:cNvPicPr>
          <p:nvPr/>
        </p:nvPicPr>
        <p:blipFill>
          <a:blip r:embed="rId2"/>
          <a:stretch>
            <a:fillRect/>
          </a:stretch>
        </p:blipFill>
        <p:spPr>
          <a:xfrm>
            <a:off x="395537" y="2636912"/>
            <a:ext cx="4752527" cy="3634286"/>
          </a:xfrm>
          <a:prstGeom prst="rect">
            <a:avLst/>
          </a:prstGeom>
        </p:spPr>
      </p:pic>
      <p:sp>
        <p:nvSpPr>
          <p:cNvPr id="8" name="Text Box 6">
            <a:extLst>
              <a:ext uri="{FF2B5EF4-FFF2-40B4-BE49-F238E27FC236}">
                <a16:creationId xmlns:a16="http://schemas.microsoft.com/office/drawing/2014/main" id="{4AE9E924-BA96-3C9D-7CBF-4FACB27C0846}"/>
              </a:ext>
            </a:extLst>
          </p:cNvPr>
          <p:cNvSpPr txBox="1">
            <a:spLocks noChangeArrowheads="1"/>
          </p:cNvSpPr>
          <p:nvPr/>
        </p:nvSpPr>
        <p:spPr bwMode="auto">
          <a:xfrm>
            <a:off x="5148064" y="3356992"/>
            <a:ext cx="3456383" cy="1569660"/>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2400" b="1" dirty="0">
                <a:effectLst>
                  <a:outerShdw blurRad="38100" dist="38100" dir="2700000" algn="tl">
                    <a:srgbClr val="C0C0C0"/>
                  </a:outerShdw>
                </a:effectLst>
                <a:latin typeface="+mn-lt"/>
              </a:rPr>
              <a:t>α</a:t>
            </a:r>
            <a:r>
              <a:rPr lang="el-GR" altLang="el-GR" sz="2400" dirty="0">
                <a:latin typeface="+mn-lt"/>
              </a:rPr>
              <a:t> = 0,     </a:t>
            </a:r>
            <a:r>
              <a:rPr lang="en-US" altLang="el-GR" sz="2400" b="1" dirty="0">
                <a:effectLst>
                  <a:outerShdw blurRad="38100" dist="38100" dir="2700000" algn="tl">
                    <a:srgbClr val="C0C0C0"/>
                  </a:outerShdw>
                </a:effectLst>
                <a:latin typeface="+mn-lt"/>
              </a:rPr>
              <a:t>b</a:t>
            </a:r>
            <a:r>
              <a:rPr lang="en-US" altLang="el-GR" sz="2400" dirty="0">
                <a:latin typeface="+mn-lt"/>
              </a:rPr>
              <a:t> = </a:t>
            </a:r>
            <a:r>
              <a:rPr lang="el-GR" altLang="el-GR" sz="2400" dirty="0">
                <a:latin typeface="+mn-lt"/>
              </a:rPr>
              <a:t>45</a:t>
            </a:r>
            <a:r>
              <a:rPr lang="el-GR" altLang="el-GR" sz="2400" baseline="30000" dirty="0">
                <a:latin typeface="+mn-lt"/>
              </a:rPr>
              <a:t>ο = </a:t>
            </a:r>
            <a:r>
              <a:rPr lang="en-US" altLang="el-GR" sz="2400" dirty="0">
                <a:latin typeface="+mn-lt"/>
              </a:rPr>
              <a:t>1, </a:t>
            </a:r>
          </a:p>
          <a:p>
            <a:pPr>
              <a:spcBef>
                <a:spcPct val="50000"/>
              </a:spcBef>
            </a:pPr>
            <a:r>
              <a:rPr lang="en-US" altLang="el-GR" sz="2400" dirty="0">
                <a:latin typeface="+mn-lt"/>
              </a:rPr>
              <a:t>Y = 0 + 1X </a:t>
            </a:r>
            <a:r>
              <a:rPr lang="el-GR" altLang="el-GR" sz="2400" dirty="0">
                <a:latin typeface="+mn-lt"/>
              </a:rPr>
              <a:t>ή Υ = Χ</a:t>
            </a:r>
          </a:p>
          <a:p>
            <a:pPr>
              <a:spcBef>
                <a:spcPct val="50000"/>
              </a:spcBef>
            </a:pPr>
            <a:r>
              <a:rPr lang="el-GR" altLang="el-GR" sz="2400" b="1" dirty="0">
                <a:effectLst>
                  <a:outerShdw blurRad="38100" dist="38100" dir="2700000" algn="tl">
                    <a:srgbClr val="C0C0C0"/>
                  </a:outerShdw>
                </a:effectLst>
                <a:latin typeface="+mn-lt"/>
              </a:rPr>
              <a:t>π.χ., Χ = 60,       Υ=;</a:t>
            </a:r>
            <a:r>
              <a:rPr lang="el-GR" altLang="el-GR" sz="2400" dirty="0">
                <a:latin typeface="+mn-lt"/>
              </a:rPr>
              <a:t>  </a:t>
            </a:r>
          </a:p>
        </p:txBody>
      </p:sp>
    </p:spTree>
    <p:extLst>
      <p:ext uri="{BB962C8B-B14F-4D97-AF65-F5344CB8AC3E}">
        <p14:creationId xmlns:p14="http://schemas.microsoft.com/office/powerpoint/2010/main" val="3724866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Χρήση της γραμμής παλινδρόμησης για την πρόβλεψη μιας τιμής Υ</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11</a:t>
            </a:fld>
            <a:endParaRPr lang="en-US" altLang="el-GR" sz="2400" dirty="0">
              <a:latin typeface="+mn-lt"/>
            </a:endParaRPr>
          </a:p>
        </p:txBody>
      </p:sp>
      <p:pic>
        <p:nvPicPr>
          <p:cNvPr id="5" name="Εικόνα 4">
            <a:extLst>
              <a:ext uri="{FF2B5EF4-FFF2-40B4-BE49-F238E27FC236}">
                <a16:creationId xmlns:a16="http://schemas.microsoft.com/office/drawing/2014/main" id="{C3D04A64-3741-AE34-9CE2-10AF5EA69C54}"/>
              </a:ext>
            </a:extLst>
          </p:cNvPr>
          <p:cNvPicPr>
            <a:picLocks noChangeAspect="1"/>
          </p:cNvPicPr>
          <p:nvPr/>
        </p:nvPicPr>
        <p:blipFill>
          <a:blip r:embed="rId2"/>
          <a:stretch>
            <a:fillRect/>
          </a:stretch>
        </p:blipFill>
        <p:spPr>
          <a:xfrm>
            <a:off x="917848" y="2348880"/>
            <a:ext cx="7308304" cy="4441280"/>
          </a:xfrm>
          <a:prstGeom prst="rect">
            <a:avLst/>
          </a:prstGeom>
        </p:spPr>
      </p:pic>
    </p:spTree>
    <p:extLst>
      <p:ext uri="{BB962C8B-B14F-4D97-AF65-F5344CB8AC3E}">
        <p14:creationId xmlns:p14="http://schemas.microsoft.com/office/powerpoint/2010/main" val="301400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δείκτης προσδιορισμού (</a:t>
            </a:r>
            <a:r>
              <a:rPr lang="en-US" i="1" dirty="0"/>
              <a:t>r</a:t>
            </a:r>
            <a:r>
              <a:rPr lang="en-US" i="1" baseline="30000" dirty="0"/>
              <a:t>2</a:t>
            </a:r>
            <a:r>
              <a:rPr lang="en-US" dirty="0"/>
              <a:t>)</a:t>
            </a:r>
          </a:p>
        </p:txBody>
      </p:sp>
      <p:sp>
        <p:nvSpPr>
          <p:cNvPr id="3" name="Content Placeholder 2"/>
          <p:cNvSpPr>
            <a:spLocks noGrp="1"/>
          </p:cNvSpPr>
          <p:nvPr>
            <p:ph idx="1"/>
          </p:nvPr>
        </p:nvSpPr>
        <p:spPr>
          <a:xfrm>
            <a:off x="539552" y="2489200"/>
            <a:ext cx="8064896" cy="435744"/>
          </a:xfrm>
        </p:spPr>
        <p:txBody>
          <a:bodyPr/>
          <a:lstStyle/>
          <a:p>
            <a:r>
              <a:rPr lang="en-US" dirty="0"/>
              <a:t>O</a:t>
            </a:r>
            <a:r>
              <a:rPr lang="el-GR" dirty="0"/>
              <a:t> συντελεστής που μας πληροφορεί για το κοινό ποσοστό της διακύμανσης που ερμηνεύουν οι δύο μεταβλητές Χ και Υ τις οποίες μελετούμε</a:t>
            </a:r>
            <a:r>
              <a:rPr lang="en-US" dirty="0"/>
              <a:t>.</a:t>
            </a:r>
          </a:p>
          <a:p>
            <a:r>
              <a:rPr lang="el-GR" dirty="0"/>
              <a:t>Ο τύπος:</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12</a:t>
            </a:fld>
            <a:endParaRPr lang="en-US" altLang="el-GR" sz="2400" dirty="0">
              <a:latin typeface="+mn-lt"/>
            </a:endParaRPr>
          </a:p>
        </p:txBody>
      </p:sp>
      <p:pic>
        <p:nvPicPr>
          <p:cNvPr id="7" name="Εικόνα 6">
            <a:extLst>
              <a:ext uri="{FF2B5EF4-FFF2-40B4-BE49-F238E27FC236}">
                <a16:creationId xmlns:a16="http://schemas.microsoft.com/office/drawing/2014/main" id="{8B1543FB-F2D3-6CE5-E046-768325441151}"/>
              </a:ext>
            </a:extLst>
          </p:cNvPr>
          <p:cNvPicPr>
            <a:picLocks noChangeAspect="1"/>
          </p:cNvPicPr>
          <p:nvPr/>
        </p:nvPicPr>
        <p:blipFill>
          <a:blip r:embed="rId2"/>
          <a:stretch>
            <a:fillRect/>
          </a:stretch>
        </p:blipFill>
        <p:spPr>
          <a:xfrm>
            <a:off x="2851666" y="3501008"/>
            <a:ext cx="3440667" cy="2679419"/>
          </a:xfrm>
          <a:prstGeom prst="rect">
            <a:avLst/>
          </a:prstGeom>
        </p:spPr>
      </p:pic>
    </p:spTree>
    <p:extLst>
      <p:ext uri="{BB962C8B-B14F-4D97-AF65-F5344CB8AC3E}">
        <p14:creationId xmlns:p14="http://schemas.microsoft.com/office/powerpoint/2010/main" val="173324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Υπολογισμός της ανάλυσης απλής παλινδρόμησης στο </a:t>
            </a:r>
            <a:r>
              <a:rPr lang="en-US" dirty="0"/>
              <a:t>SPSS</a:t>
            </a:r>
          </a:p>
        </p:txBody>
      </p:sp>
      <p:sp>
        <p:nvSpPr>
          <p:cNvPr id="3" name="Content Placeholder 2"/>
          <p:cNvSpPr>
            <a:spLocks noGrp="1"/>
          </p:cNvSpPr>
          <p:nvPr>
            <p:ph idx="1"/>
          </p:nvPr>
        </p:nvSpPr>
        <p:spPr>
          <a:xfrm>
            <a:off x="539552" y="2348880"/>
            <a:ext cx="8136904" cy="435744"/>
          </a:xfrm>
        </p:spPr>
        <p:txBody>
          <a:bodyPr/>
          <a:lstStyle/>
          <a:p>
            <a:r>
              <a:rPr lang="el-GR" dirty="0">
                <a:solidFill>
                  <a:srgbClr val="C00000"/>
                </a:solidFill>
              </a:rPr>
              <a:t>Σχεδίαση της γραμμής παλινδρόμησης στον </a:t>
            </a:r>
            <a:r>
              <a:rPr lang="en-US" dirty="0">
                <a:solidFill>
                  <a:srgbClr val="C00000"/>
                </a:solidFill>
              </a:rPr>
              <a:t>Chart Editor</a:t>
            </a:r>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13</a:t>
            </a:fld>
            <a:endParaRPr lang="en-US" altLang="el-GR" sz="2400" dirty="0">
              <a:latin typeface="+mn-lt"/>
            </a:endParaRPr>
          </a:p>
        </p:txBody>
      </p:sp>
      <p:pic>
        <p:nvPicPr>
          <p:cNvPr id="7" name="Εικόνα 6" descr="Εικόνα που περιέχει κείμενο, στιγμιότυπο οθόνης, αριθμός, γραμμή&#10;&#10;Το περιεχόμενο που δημιουργείται από AI ενδέχεται να είναι εσφαλμένο.">
            <a:extLst>
              <a:ext uri="{FF2B5EF4-FFF2-40B4-BE49-F238E27FC236}">
                <a16:creationId xmlns:a16="http://schemas.microsoft.com/office/drawing/2014/main" id="{71171E2E-8FBC-E5BB-0707-523B86124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849" y="2784624"/>
            <a:ext cx="4992309" cy="3933055"/>
          </a:xfrm>
          <a:prstGeom prst="rect">
            <a:avLst/>
          </a:prstGeom>
        </p:spPr>
      </p:pic>
    </p:spTree>
    <p:extLst>
      <p:ext uri="{BB962C8B-B14F-4D97-AF65-F5344CB8AC3E}">
        <p14:creationId xmlns:p14="http://schemas.microsoft.com/office/powerpoint/2010/main" val="130125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20C94-C7E2-6E6B-51F5-598DD2A7DF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B012DB-9E45-7F12-FC2D-9E48B646B60B}"/>
              </a:ext>
            </a:extLst>
          </p:cNvPr>
          <p:cNvSpPr>
            <a:spLocks noGrp="1"/>
          </p:cNvSpPr>
          <p:nvPr>
            <p:ph type="title"/>
          </p:nvPr>
        </p:nvSpPr>
        <p:spPr/>
        <p:txBody>
          <a:bodyPr/>
          <a:lstStyle/>
          <a:p>
            <a:r>
              <a:rPr lang="el-GR" dirty="0"/>
              <a:t>Υπολογισμός της ανάλυσης απλής παλινδρόμησης στο </a:t>
            </a:r>
            <a:r>
              <a:rPr lang="en-US" dirty="0"/>
              <a:t>SPSS</a:t>
            </a:r>
          </a:p>
        </p:txBody>
      </p:sp>
      <p:sp>
        <p:nvSpPr>
          <p:cNvPr id="3" name="Content Placeholder 2">
            <a:extLst>
              <a:ext uri="{FF2B5EF4-FFF2-40B4-BE49-F238E27FC236}">
                <a16:creationId xmlns:a16="http://schemas.microsoft.com/office/drawing/2014/main" id="{4016361E-6C9D-2D58-7BC6-FCF65FBBFAF7}"/>
              </a:ext>
            </a:extLst>
          </p:cNvPr>
          <p:cNvSpPr>
            <a:spLocks noGrp="1"/>
          </p:cNvSpPr>
          <p:nvPr>
            <p:ph idx="1"/>
          </p:nvPr>
        </p:nvSpPr>
        <p:spPr>
          <a:xfrm>
            <a:off x="539552" y="2348880"/>
            <a:ext cx="8136904" cy="435744"/>
          </a:xfrm>
        </p:spPr>
        <p:txBody>
          <a:bodyPr/>
          <a:lstStyle/>
          <a:p>
            <a:r>
              <a:rPr lang="el-GR" dirty="0">
                <a:solidFill>
                  <a:srgbClr val="C00000"/>
                </a:solidFill>
              </a:rPr>
              <a:t>Πλαίσιο διαλόγου </a:t>
            </a:r>
            <a:r>
              <a:rPr lang="en-US" dirty="0">
                <a:solidFill>
                  <a:srgbClr val="C00000"/>
                </a:solidFill>
              </a:rPr>
              <a:t>Linear Regression</a:t>
            </a:r>
          </a:p>
        </p:txBody>
      </p:sp>
      <p:sp>
        <p:nvSpPr>
          <p:cNvPr id="4" name="Slide Number Placeholder 3">
            <a:extLst>
              <a:ext uri="{FF2B5EF4-FFF2-40B4-BE49-F238E27FC236}">
                <a16:creationId xmlns:a16="http://schemas.microsoft.com/office/drawing/2014/main" id="{0070017A-DCF2-3AB3-467B-B9D614DD045F}"/>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14</a:t>
            </a:fld>
            <a:endParaRPr lang="en-US" altLang="el-GR" sz="2400" dirty="0">
              <a:latin typeface="+mn-lt"/>
            </a:endParaRPr>
          </a:p>
        </p:txBody>
      </p:sp>
      <p:pic>
        <p:nvPicPr>
          <p:cNvPr id="6" name="Εικόνα 5" descr="Εικόνα που περιέχει κείμενο, ηλεκτρονικές συσκευές, στιγμιότυπο οθόνης, οθόνη&#10;&#10;Το περιεχόμενο που δημιουργείται από AI ενδέχεται να είναι εσφαλμένο.">
            <a:extLst>
              <a:ext uri="{FF2B5EF4-FFF2-40B4-BE49-F238E27FC236}">
                <a16:creationId xmlns:a16="http://schemas.microsoft.com/office/drawing/2014/main" id="{1C79AB79-A0F3-8C31-3583-98D41ACE4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442" y="2922218"/>
            <a:ext cx="4565116" cy="3717032"/>
          </a:xfrm>
          <a:prstGeom prst="rect">
            <a:avLst/>
          </a:prstGeom>
        </p:spPr>
      </p:pic>
    </p:spTree>
    <p:extLst>
      <p:ext uri="{BB962C8B-B14F-4D97-AF65-F5344CB8AC3E}">
        <p14:creationId xmlns:p14="http://schemas.microsoft.com/office/powerpoint/2010/main" val="689586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4367C-C557-6578-D8BD-BF6DF1AF5A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3DCCBF-7833-CEF8-FEA2-F789CF3E31E7}"/>
              </a:ext>
            </a:extLst>
          </p:cNvPr>
          <p:cNvSpPr>
            <a:spLocks noGrp="1"/>
          </p:cNvSpPr>
          <p:nvPr>
            <p:ph type="title"/>
          </p:nvPr>
        </p:nvSpPr>
        <p:spPr/>
        <p:txBody>
          <a:bodyPr/>
          <a:lstStyle/>
          <a:p>
            <a:r>
              <a:rPr lang="el-GR" dirty="0"/>
              <a:t>Υπολογισμός της ανάλυσης απλής παλινδρόμησης στο </a:t>
            </a:r>
            <a:r>
              <a:rPr lang="en-US" dirty="0"/>
              <a:t>SPSS</a:t>
            </a:r>
          </a:p>
        </p:txBody>
      </p:sp>
      <p:sp>
        <p:nvSpPr>
          <p:cNvPr id="3" name="Content Placeholder 2">
            <a:extLst>
              <a:ext uri="{FF2B5EF4-FFF2-40B4-BE49-F238E27FC236}">
                <a16:creationId xmlns:a16="http://schemas.microsoft.com/office/drawing/2014/main" id="{E63702A4-765E-9A81-6498-DC8B35B50AEE}"/>
              </a:ext>
            </a:extLst>
          </p:cNvPr>
          <p:cNvSpPr>
            <a:spLocks noGrp="1"/>
          </p:cNvSpPr>
          <p:nvPr>
            <p:ph idx="1"/>
          </p:nvPr>
        </p:nvSpPr>
        <p:spPr>
          <a:xfrm>
            <a:off x="539552" y="2348880"/>
            <a:ext cx="8136904" cy="435744"/>
          </a:xfrm>
        </p:spPr>
        <p:txBody>
          <a:bodyPr/>
          <a:lstStyle/>
          <a:p>
            <a:r>
              <a:rPr lang="el-GR" dirty="0">
                <a:solidFill>
                  <a:srgbClr val="C00000"/>
                </a:solidFill>
              </a:rPr>
              <a:t>Σύνοψη μοντέλου της ανάλυσης απλής παλινδρόμησης</a:t>
            </a:r>
          </a:p>
          <a:p>
            <a:endParaRPr lang="en-US" dirty="0"/>
          </a:p>
          <a:p>
            <a:endParaRPr lang="en-US" dirty="0"/>
          </a:p>
          <a:p>
            <a:endParaRPr lang="en-US" dirty="0"/>
          </a:p>
          <a:p>
            <a:endParaRPr lang="en-US" dirty="0"/>
          </a:p>
          <a:p>
            <a:endParaRPr lang="en-US" dirty="0"/>
          </a:p>
          <a:p>
            <a:r>
              <a:rPr lang="el-GR" dirty="0">
                <a:solidFill>
                  <a:srgbClr val="C00000"/>
                </a:solidFill>
              </a:rPr>
              <a:t>Πίνακας </a:t>
            </a:r>
            <a:r>
              <a:rPr lang="en-US" dirty="0">
                <a:solidFill>
                  <a:srgbClr val="C00000"/>
                </a:solidFill>
              </a:rPr>
              <a:t>ANOVA</a:t>
            </a:r>
          </a:p>
        </p:txBody>
      </p:sp>
      <p:sp>
        <p:nvSpPr>
          <p:cNvPr id="4" name="Slide Number Placeholder 3">
            <a:extLst>
              <a:ext uri="{FF2B5EF4-FFF2-40B4-BE49-F238E27FC236}">
                <a16:creationId xmlns:a16="http://schemas.microsoft.com/office/drawing/2014/main" id="{BC5F6F72-99C1-A8E3-A11E-03D4A12EF347}"/>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15</a:t>
            </a:fld>
            <a:endParaRPr lang="en-US" altLang="el-GR" sz="2400" dirty="0">
              <a:latin typeface="+mn-lt"/>
            </a:endParaRPr>
          </a:p>
        </p:txBody>
      </p:sp>
      <p:pic>
        <p:nvPicPr>
          <p:cNvPr id="7" name="Εικόνα 6">
            <a:extLst>
              <a:ext uri="{FF2B5EF4-FFF2-40B4-BE49-F238E27FC236}">
                <a16:creationId xmlns:a16="http://schemas.microsoft.com/office/drawing/2014/main" id="{0B894DC5-6A4E-D648-BACC-8C89607A3891}"/>
              </a:ext>
            </a:extLst>
          </p:cNvPr>
          <p:cNvPicPr>
            <a:picLocks noChangeAspect="1"/>
          </p:cNvPicPr>
          <p:nvPr/>
        </p:nvPicPr>
        <p:blipFill>
          <a:blip r:embed="rId2"/>
          <a:stretch>
            <a:fillRect/>
          </a:stretch>
        </p:blipFill>
        <p:spPr>
          <a:xfrm>
            <a:off x="868907" y="2821588"/>
            <a:ext cx="4609346" cy="1754526"/>
          </a:xfrm>
          <a:prstGeom prst="rect">
            <a:avLst/>
          </a:prstGeom>
        </p:spPr>
      </p:pic>
      <p:pic>
        <p:nvPicPr>
          <p:cNvPr id="9" name="Εικόνα 8">
            <a:extLst>
              <a:ext uri="{FF2B5EF4-FFF2-40B4-BE49-F238E27FC236}">
                <a16:creationId xmlns:a16="http://schemas.microsoft.com/office/drawing/2014/main" id="{7F1C8647-522C-DBFF-460A-4E24431E6AC2}"/>
              </a:ext>
            </a:extLst>
          </p:cNvPr>
          <p:cNvPicPr>
            <a:picLocks noChangeAspect="1"/>
          </p:cNvPicPr>
          <p:nvPr/>
        </p:nvPicPr>
        <p:blipFill>
          <a:blip r:embed="rId3"/>
          <a:stretch>
            <a:fillRect/>
          </a:stretch>
        </p:blipFill>
        <p:spPr>
          <a:xfrm>
            <a:off x="3563888" y="4680712"/>
            <a:ext cx="5545439" cy="2072810"/>
          </a:xfrm>
          <a:prstGeom prst="rect">
            <a:avLst/>
          </a:prstGeom>
        </p:spPr>
      </p:pic>
    </p:spTree>
    <p:extLst>
      <p:ext uri="{BB962C8B-B14F-4D97-AF65-F5344CB8AC3E}">
        <p14:creationId xmlns:p14="http://schemas.microsoft.com/office/powerpoint/2010/main" val="303183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8D9D4-1014-65D8-8C13-EB355BCDDF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8F5E3-48C5-7DCD-6717-9B0211DBE0C7}"/>
              </a:ext>
            </a:extLst>
          </p:cNvPr>
          <p:cNvSpPr>
            <a:spLocks noGrp="1"/>
          </p:cNvSpPr>
          <p:nvPr>
            <p:ph type="title"/>
          </p:nvPr>
        </p:nvSpPr>
        <p:spPr/>
        <p:txBody>
          <a:bodyPr/>
          <a:lstStyle/>
          <a:p>
            <a:r>
              <a:rPr lang="el-GR" dirty="0"/>
              <a:t>Υπολογισμός της ανάλυσης απλής παλινδρόμησης στο </a:t>
            </a:r>
            <a:r>
              <a:rPr lang="en-US" dirty="0"/>
              <a:t>SPSS</a:t>
            </a:r>
          </a:p>
        </p:txBody>
      </p:sp>
      <p:sp>
        <p:nvSpPr>
          <p:cNvPr id="3" name="Content Placeholder 2">
            <a:extLst>
              <a:ext uri="{FF2B5EF4-FFF2-40B4-BE49-F238E27FC236}">
                <a16:creationId xmlns:a16="http://schemas.microsoft.com/office/drawing/2014/main" id="{2643E18D-DE41-81A4-81AE-D695BD6E2A89}"/>
              </a:ext>
            </a:extLst>
          </p:cNvPr>
          <p:cNvSpPr>
            <a:spLocks noGrp="1"/>
          </p:cNvSpPr>
          <p:nvPr>
            <p:ph idx="1"/>
          </p:nvPr>
        </p:nvSpPr>
        <p:spPr>
          <a:xfrm>
            <a:off x="539552" y="2348880"/>
            <a:ext cx="8136904" cy="435744"/>
          </a:xfrm>
        </p:spPr>
        <p:txBody>
          <a:bodyPr/>
          <a:lstStyle/>
          <a:p>
            <a:r>
              <a:rPr lang="el-GR" dirty="0">
                <a:solidFill>
                  <a:srgbClr val="C00000"/>
                </a:solidFill>
              </a:rPr>
              <a:t>Σύνοψη </a:t>
            </a:r>
            <a:r>
              <a:rPr lang="en-US" dirty="0">
                <a:solidFill>
                  <a:srgbClr val="C00000"/>
                </a:solidFill>
              </a:rPr>
              <a:t>Coefficients </a:t>
            </a:r>
            <a:r>
              <a:rPr lang="el-GR" dirty="0">
                <a:solidFill>
                  <a:srgbClr val="C00000"/>
                </a:solidFill>
              </a:rPr>
              <a:t>του μοντέλου στην ανάλυση απλής παλινδρόμησης</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28C39D2-8FD2-EFD1-0D9F-E0EF2F74B934}"/>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16</a:t>
            </a:fld>
            <a:endParaRPr lang="en-US" altLang="el-GR" sz="2400" dirty="0">
              <a:latin typeface="+mn-lt"/>
            </a:endParaRPr>
          </a:p>
        </p:txBody>
      </p:sp>
      <p:pic>
        <p:nvPicPr>
          <p:cNvPr id="6" name="Εικόνα 5">
            <a:extLst>
              <a:ext uri="{FF2B5EF4-FFF2-40B4-BE49-F238E27FC236}">
                <a16:creationId xmlns:a16="http://schemas.microsoft.com/office/drawing/2014/main" id="{59E11599-4476-625A-9FDF-A627DB86F462}"/>
              </a:ext>
            </a:extLst>
          </p:cNvPr>
          <p:cNvPicPr>
            <a:picLocks noChangeAspect="1"/>
          </p:cNvPicPr>
          <p:nvPr/>
        </p:nvPicPr>
        <p:blipFill>
          <a:blip r:embed="rId2"/>
          <a:stretch>
            <a:fillRect/>
          </a:stretch>
        </p:blipFill>
        <p:spPr>
          <a:xfrm>
            <a:off x="1151620" y="3284984"/>
            <a:ext cx="6840760" cy="2705793"/>
          </a:xfrm>
          <a:prstGeom prst="rect">
            <a:avLst/>
          </a:prstGeom>
        </p:spPr>
      </p:pic>
    </p:spTree>
    <p:extLst>
      <p:ext uri="{BB962C8B-B14F-4D97-AF65-F5344CB8AC3E}">
        <p14:creationId xmlns:p14="http://schemas.microsoft.com/office/powerpoint/2010/main" val="1584692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Αναφορά αποτελεσμάτων</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17</a:t>
            </a:fld>
            <a:endParaRPr lang="en-US" altLang="el-GR" sz="2400" dirty="0">
              <a:latin typeface="+mn-lt"/>
            </a:endParaRPr>
          </a:p>
        </p:txBody>
      </p:sp>
      <p:pic>
        <p:nvPicPr>
          <p:cNvPr id="7" name="Εικόνα 6">
            <a:extLst>
              <a:ext uri="{FF2B5EF4-FFF2-40B4-BE49-F238E27FC236}">
                <a16:creationId xmlns:a16="http://schemas.microsoft.com/office/drawing/2014/main" id="{39C1E9BF-9D40-B0E9-1D62-F4298463F48A}"/>
              </a:ext>
            </a:extLst>
          </p:cNvPr>
          <p:cNvPicPr>
            <a:picLocks noChangeAspect="1"/>
          </p:cNvPicPr>
          <p:nvPr/>
        </p:nvPicPr>
        <p:blipFill>
          <a:blip r:embed="rId2"/>
          <a:stretch>
            <a:fillRect/>
          </a:stretch>
        </p:blipFill>
        <p:spPr>
          <a:xfrm>
            <a:off x="0" y="2792583"/>
            <a:ext cx="9144000" cy="2969154"/>
          </a:xfrm>
          <a:prstGeom prst="rect">
            <a:avLst/>
          </a:prstGeom>
        </p:spPr>
      </p:pic>
    </p:spTree>
    <p:extLst>
      <p:ext uri="{BB962C8B-B14F-4D97-AF65-F5344CB8AC3E}">
        <p14:creationId xmlns:p14="http://schemas.microsoft.com/office/powerpoint/2010/main" val="300612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730366" cy="709865"/>
          </a:xfrm>
        </p:spPr>
        <p:txBody>
          <a:bodyPr/>
          <a:lstStyle/>
          <a:p>
            <a:r>
              <a:rPr lang="el-GR" dirty="0"/>
              <a:t>Η πολλαπλή παλινδρόμηση</a:t>
            </a:r>
            <a:endParaRPr lang="en-US" dirty="0"/>
          </a:p>
        </p:txBody>
      </p:sp>
      <p:sp>
        <p:nvSpPr>
          <p:cNvPr id="3" name="Content Placeholder 2"/>
          <p:cNvSpPr>
            <a:spLocks noGrp="1"/>
          </p:cNvSpPr>
          <p:nvPr>
            <p:ph idx="1"/>
          </p:nvPr>
        </p:nvSpPr>
        <p:spPr>
          <a:xfrm>
            <a:off x="539552" y="2489200"/>
            <a:ext cx="8064896" cy="507752"/>
          </a:xfrm>
        </p:spPr>
        <p:txBody>
          <a:bodyPr/>
          <a:lstStyle/>
          <a:p>
            <a:pPr algn="l"/>
            <a:r>
              <a:rPr lang="el-GR" sz="2000" dirty="0"/>
              <a:t>Στις περιπτώσεις όπου προσπαθούμε να προβλέψουμε μία μεταβλητή κριτήριο στηριζόμενοι σε περισσότερες από μία προβλεπτικές μεταβλητές, χρησιμοποιούμε την </a:t>
            </a:r>
            <a:r>
              <a:rPr lang="el-GR" sz="2000" b="1" dirty="0">
                <a:solidFill>
                  <a:srgbClr val="C00000"/>
                </a:solidFill>
              </a:rPr>
              <a:t>ανάλυση πολλαπλής παλινδρόμησης </a:t>
            </a:r>
            <a:r>
              <a:rPr lang="el-GR" sz="2000" dirty="0"/>
              <a:t>(</a:t>
            </a:r>
            <a:r>
              <a:rPr lang="el-GR" sz="2000" dirty="0" err="1"/>
              <a:t>multiple</a:t>
            </a:r>
            <a:r>
              <a:rPr lang="el-GR" sz="2000" dirty="0"/>
              <a:t> </a:t>
            </a:r>
            <a:r>
              <a:rPr lang="el-GR" sz="2000" dirty="0" err="1"/>
              <a:t>regression</a:t>
            </a:r>
            <a:r>
              <a:rPr lang="el-GR" sz="2000" dirty="0"/>
              <a:t>).</a:t>
            </a:r>
          </a:p>
          <a:p>
            <a:pPr algn="l"/>
            <a:r>
              <a:rPr lang="el-GR" sz="2000" dirty="0"/>
              <a:t>Ο κύριος στόχος είναι να υπολογίσουμε τη συνολική προβλεπτική ικανότητα των μεταβλητών που χρησιμοποιούμε. Με άλλα λόγια, να καθορίσουμε το συνολικό ποσοστό της διακύμανσης που ερμηνεύουν οι προβλεπτικές μεταβλητές, οι οποίες συμμετέχουν στην εξίσωση παλινδρόμησης.</a:t>
            </a:r>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18</a:t>
            </a:fld>
            <a:endParaRPr lang="en-US" altLang="el-GR" sz="2400" dirty="0">
              <a:latin typeface="+mn-lt"/>
            </a:endParaRPr>
          </a:p>
        </p:txBody>
      </p:sp>
    </p:spTree>
    <p:extLst>
      <p:ext uri="{BB962C8B-B14F-4D97-AF65-F5344CB8AC3E}">
        <p14:creationId xmlns:p14="http://schemas.microsoft.com/office/powerpoint/2010/main" val="735243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τύπος της ανάλυσης πολλαπλής παλινδρόμησης</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19</a:t>
            </a:fld>
            <a:endParaRPr lang="en-US" altLang="el-GR" sz="2400" dirty="0">
              <a:latin typeface="+mn-lt"/>
            </a:endParaRPr>
          </a:p>
        </p:txBody>
      </p:sp>
      <p:pic>
        <p:nvPicPr>
          <p:cNvPr id="5" name="Εικόνα 4">
            <a:extLst>
              <a:ext uri="{FF2B5EF4-FFF2-40B4-BE49-F238E27FC236}">
                <a16:creationId xmlns:a16="http://schemas.microsoft.com/office/drawing/2014/main" id="{3B50623F-9707-27E6-0F07-C6BE0108DCDD}"/>
              </a:ext>
            </a:extLst>
          </p:cNvPr>
          <p:cNvPicPr>
            <a:picLocks noChangeAspect="1"/>
          </p:cNvPicPr>
          <p:nvPr/>
        </p:nvPicPr>
        <p:blipFill>
          <a:blip r:embed="rId2"/>
          <a:stretch>
            <a:fillRect/>
          </a:stretch>
        </p:blipFill>
        <p:spPr>
          <a:xfrm>
            <a:off x="2128632" y="3356992"/>
            <a:ext cx="4861512" cy="3329144"/>
          </a:xfrm>
          <a:prstGeom prst="rect">
            <a:avLst/>
          </a:prstGeom>
        </p:spPr>
      </p:pic>
      <p:sp>
        <p:nvSpPr>
          <p:cNvPr id="8" name="TextBox 7">
            <a:extLst>
              <a:ext uri="{FF2B5EF4-FFF2-40B4-BE49-F238E27FC236}">
                <a16:creationId xmlns:a16="http://schemas.microsoft.com/office/drawing/2014/main" id="{C14386E0-4F9D-34DE-708D-2FAC7AA6B646}"/>
              </a:ext>
            </a:extLst>
          </p:cNvPr>
          <p:cNvSpPr txBox="1"/>
          <p:nvPr/>
        </p:nvSpPr>
        <p:spPr>
          <a:xfrm>
            <a:off x="514328" y="2492896"/>
            <a:ext cx="8090120" cy="646331"/>
          </a:xfrm>
          <a:prstGeom prst="rect">
            <a:avLst/>
          </a:prstGeom>
          <a:noFill/>
        </p:spPr>
        <p:txBody>
          <a:bodyPr wrap="square">
            <a:spAutoFit/>
          </a:bodyPr>
          <a:lstStyle/>
          <a:p>
            <a:pPr defTabSz="457200">
              <a:spcBef>
                <a:spcPts val="1000"/>
              </a:spcBef>
              <a:buClr>
                <a:schemeClr val="accent1"/>
              </a:buClr>
              <a:buSzPct val="80000"/>
            </a:pPr>
            <a:r>
              <a:rPr lang="el-GR" dirty="0">
                <a:solidFill>
                  <a:srgbClr val="404040"/>
                </a:solidFill>
                <a:latin typeface="+mn-lt"/>
                <a:cs typeface="+mn-cs"/>
              </a:rPr>
              <a:t>Ο τύπος που χρησιμοποιείται δεν διαφέρει και πολύ από τον αντίστοιχο της απλής παλινδρόμησης. Στην ουσία πρόκειται για μία προέκτασή του:</a:t>
            </a:r>
          </a:p>
        </p:txBody>
      </p:sp>
    </p:spTree>
    <p:extLst>
      <p:ext uri="{BB962C8B-B14F-4D97-AF65-F5344CB8AC3E}">
        <p14:creationId xmlns:p14="http://schemas.microsoft.com/office/powerpoint/2010/main" val="202531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A42CD37-7936-4DDB-B187-5B8431C74760}"/>
              </a:ext>
            </a:extLst>
          </p:cNvPr>
          <p:cNvSpPr>
            <a:spLocks noGrp="1" noChangeArrowheads="1"/>
          </p:cNvSpPr>
          <p:nvPr>
            <p:ph type="title"/>
          </p:nvPr>
        </p:nvSpPr>
        <p:spPr>
          <a:xfrm>
            <a:off x="865188" y="927100"/>
            <a:ext cx="6345237" cy="709613"/>
          </a:xfrm>
        </p:spPr>
        <p:txBody>
          <a:bodyPr/>
          <a:lstStyle/>
          <a:p>
            <a:pPr eaLnBrk="1" hangingPunct="1"/>
            <a:r>
              <a:rPr lang="el-GR" altLang="en-US" dirty="0"/>
              <a:t>Μαθησιακοί στόχοι</a:t>
            </a:r>
            <a:endParaRPr lang="en-GB" altLang="en-US" dirty="0"/>
          </a:p>
        </p:txBody>
      </p:sp>
      <p:sp>
        <p:nvSpPr>
          <p:cNvPr id="20482" name="Rectangle 3">
            <a:extLst>
              <a:ext uri="{FF2B5EF4-FFF2-40B4-BE49-F238E27FC236}">
                <a16:creationId xmlns:a16="http://schemas.microsoft.com/office/drawing/2014/main" id="{986EE7F4-5EF2-45F2-B6E2-F23AFA610C01}"/>
              </a:ext>
            </a:extLst>
          </p:cNvPr>
          <p:cNvSpPr>
            <a:spLocks noGrp="1" noChangeArrowheads="1"/>
          </p:cNvSpPr>
          <p:nvPr>
            <p:ph idx="1"/>
          </p:nvPr>
        </p:nvSpPr>
        <p:spPr>
          <a:xfrm>
            <a:off x="539552" y="2204864"/>
            <a:ext cx="8136904" cy="4392488"/>
          </a:xfrm>
        </p:spPr>
        <p:txBody>
          <a:bodyPr rtlCol="0">
            <a:noAutofit/>
          </a:bodyPr>
          <a:lstStyle/>
          <a:p>
            <a:pPr marL="0" indent="0" algn="just" eaLnBrk="1" fontAlgn="auto" hangingPunct="1">
              <a:spcBef>
                <a:spcPts val="600"/>
              </a:spcBef>
              <a:spcAft>
                <a:spcPts val="0"/>
              </a:spcAft>
              <a:buNone/>
              <a:defRPr/>
            </a:pPr>
            <a:r>
              <a:rPr lang="el-GR" altLang="en-US" sz="2000" b="1" dirty="0">
                <a:solidFill>
                  <a:schemeClr val="tx1">
                    <a:lumMod val="75000"/>
                    <a:lumOff val="25000"/>
                  </a:schemeClr>
                </a:solidFill>
              </a:rPr>
              <a:t>Στο τέλος αυτής της ενότητας θα είστε σε θέση:</a:t>
            </a:r>
          </a:p>
          <a:p>
            <a:pPr algn="just">
              <a:spcBef>
                <a:spcPts val="600"/>
              </a:spcBef>
              <a:spcAft>
                <a:spcPts val="0"/>
              </a:spcAft>
            </a:pPr>
            <a:r>
              <a:rPr lang="el-GR" sz="2000" b="0" i="0" u="none" strike="noStrike" baseline="0" dirty="0">
                <a:solidFill>
                  <a:srgbClr val="000000"/>
                </a:solidFill>
              </a:rPr>
              <a:t>να κατανοείτε το θεωρητικό υπόβαθρο και τις προϋποθέσεις εφαρμογής των αναλύσεων της απλής, της πολλαπλής και της λογιστικής παλινδρόμησης,</a:t>
            </a:r>
          </a:p>
          <a:p>
            <a:pPr algn="just">
              <a:spcBef>
                <a:spcPts val="600"/>
              </a:spcBef>
              <a:spcAft>
                <a:spcPts val="0"/>
              </a:spcAft>
            </a:pPr>
            <a:r>
              <a:rPr lang="el-GR" sz="2000" b="0" i="0" u="none" strike="noStrike" baseline="0" dirty="0">
                <a:solidFill>
                  <a:srgbClr val="000000"/>
                </a:solidFill>
              </a:rPr>
              <a:t>να γνωρίζετε τις έννοιες και τον ρόλο του τυπικού σφάλματος εκτίμησης και του συντελεστή προσδιορισμού,</a:t>
            </a:r>
          </a:p>
          <a:p>
            <a:pPr algn="just">
              <a:spcBef>
                <a:spcPts val="600"/>
              </a:spcBef>
              <a:spcAft>
                <a:spcPts val="0"/>
              </a:spcAft>
            </a:pPr>
            <a:r>
              <a:rPr lang="el-GR" sz="2000" b="0" i="0" u="none" strike="noStrike" baseline="0" dirty="0">
                <a:solidFill>
                  <a:srgbClr val="000000"/>
                </a:solidFill>
              </a:rPr>
              <a:t>να κατανοείτε τις έννοιες της </a:t>
            </a:r>
            <a:r>
              <a:rPr lang="el-GR" sz="2000" b="0" i="0" u="none" strike="noStrike" baseline="0" dirty="0" err="1">
                <a:solidFill>
                  <a:srgbClr val="000000"/>
                </a:solidFill>
              </a:rPr>
              <a:t>πολυσυγγραμμικότητας</a:t>
            </a:r>
            <a:r>
              <a:rPr lang="el-GR" sz="2000" b="0" i="0" u="none" strike="noStrike" baseline="0" dirty="0">
                <a:solidFill>
                  <a:srgbClr val="000000"/>
                </a:solidFill>
              </a:rPr>
              <a:t> και της </a:t>
            </a:r>
            <a:r>
              <a:rPr lang="el-GR" sz="2000" b="0" i="0" u="none" strike="noStrike" baseline="0" dirty="0" err="1">
                <a:solidFill>
                  <a:srgbClr val="000000"/>
                </a:solidFill>
              </a:rPr>
              <a:t>ομοσκεδαστικότητας</a:t>
            </a:r>
            <a:r>
              <a:rPr lang="el-GR" sz="2000" b="0" i="0" u="none" strike="noStrike" baseline="0" dirty="0">
                <a:solidFill>
                  <a:srgbClr val="000000"/>
                </a:solidFill>
              </a:rPr>
              <a:t> και τον τρόπο ελέγχου τους,</a:t>
            </a:r>
          </a:p>
          <a:p>
            <a:pPr algn="just">
              <a:spcBef>
                <a:spcPts val="600"/>
              </a:spcBef>
              <a:spcAft>
                <a:spcPts val="0"/>
              </a:spcAft>
            </a:pPr>
            <a:r>
              <a:rPr lang="el-GR" sz="2000" b="0" i="0" u="none" strike="noStrike" baseline="0" dirty="0">
                <a:solidFill>
                  <a:srgbClr val="000000"/>
                </a:solidFill>
              </a:rPr>
              <a:t>να γνωρίζετε τον τρόπο εφαρμογής της απλής γραμμικής παλινδρόμησης, της πολλαπλής παλινδρόμησης και της λογιστικής παλινδρόμησης μέσω του SPSS και του R, και</a:t>
            </a:r>
          </a:p>
          <a:p>
            <a:pPr algn="just">
              <a:spcBef>
                <a:spcPts val="600"/>
              </a:spcBef>
              <a:spcAft>
                <a:spcPts val="0"/>
              </a:spcAft>
            </a:pPr>
            <a:r>
              <a:rPr lang="el-GR" sz="2000" b="0" i="0" u="none" strike="noStrike" baseline="0" dirty="0">
                <a:solidFill>
                  <a:srgbClr val="000000"/>
                </a:solidFill>
              </a:rPr>
              <a:t>να ερμηνεύετε και να παρουσιάζετε τα ευρήματα από τις συγκεκριμένες αναλύσεις.</a:t>
            </a:r>
          </a:p>
        </p:txBody>
      </p:sp>
      <p:sp>
        <p:nvSpPr>
          <p:cNvPr id="7172" name="Slide Number Placeholder 2">
            <a:extLst>
              <a:ext uri="{FF2B5EF4-FFF2-40B4-BE49-F238E27FC236}">
                <a16:creationId xmlns:a16="http://schemas.microsoft.com/office/drawing/2014/main" id="{D1BD417F-CD7A-41D8-956F-4359D41A774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n-US" sz="2400" dirty="0">
                <a:solidFill>
                  <a:srgbClr val="595959"/>
                </a:solidFill>
                <a:latin typeface="+mn-lt"/>
              </a:rPr>
              <a:t>2</a:t>
            </a:r>
            <a:endParaRPr lang="en-US" altLang="en-US" sz="2400" dirty="0">
              <a:solidFill>
                <a:srgbClr val="595959"/>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CF3A4-D7D1-6240-CA75-A7F671C23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DC110C-48A8-3063-431F-4449B494B3FF}"/>
              </a:ext>
            </a:extLst>
          </p:cNvPr>
          <p:cNvSpPr>
            <a:spLocks noGrp="1"/>
          </p:cNvSpPr>
          <p:nvPr>
            <p:ph type="title"/>
          </p:nvPr>
        </p:nvSpPr>
        <p:spPr/>
        <p:txBody>
          <a:bodyPr/>
          <a:lstStyle/>
          <a:p>
            <a:r>
              <a:rPr lang="el-GR" dirty="0"/>
              <a:t>Ένα παράδειγμα</a:t>
            </a:r>
            <a:endParaRPr lang="en-US" dirty="0"/>
          </a:p>
        </p:txBody>
      </p:sp>
      <p:sp>
        <p:nvSpPr>
          <p:cNvPr id="3" name="Content Placeholder 2">
            <a:extLst>
              <a:ext uri="{FF2B5EF4-FFF2-40B4-BE49-F238E27FC236}">
                <a16:creationId xmlns:a16="http://schemas.microsoft.com/office/drawing/2014/main" id="{77D65A20-FDA4-A7ED-3E0A-465E54EC3255}"/>
              </a:ext>
            </a:extLst>
          </p:cNvPr>
          <p:cNvSpPr>
            <a:spLocks noGrp="1"/>
          </p:cNvSpPr>
          <p:nvPr>
            <p:ph idx="1"/>
          </p:nvPr>
        </p:nvSpPr>
        <p:spPr>
          <a:xfrm>
            <a:off x="503548" y="2201168"/>
            <a:ext cx="8136904" cy="1227832"/>
          </a:xfrm>
        </p:spPr>
        <p:txBody>
          <a:bodyPr/>
          <a:lstStyle/>
          <a:p>
            <a:pPr algn="just"/>
            <a:r>
              <a:rPr lang="el-GR" dirty="0"/>
              <a:t>Μία ερευνήτρια θέλει να μελετήσει τον ρόλο που παίζει η ικανότητα έκφρασης και διαχείρισης του συναισθήματος στο πόσο ευτυχισμένο νιώθει ένα άτομο. Για τον σκοπό αυτό, ζητάει από ένα δείγμα φοιτητών να συμπληρώσει μία κλίμακα έκφρασης συναισθημάτων, μία κλίμακα συναισθηματικής νοημοσύνης καθώς και μία κλίμακα μέτρησης της ευτυχίας. Στη συνέχεια, θέλησε να διερευνήσει τον βαθμό στον οποίο οι μεταβλητές της συναισθηματικής νοημοσύνης και οι μεταβλητές της έκφρασης του συναισθήματος μπορούν να προβλέψουν το πόσο ευτυχισμένο είναι ένα άτομο.</a:t>
            </a:r>
          </a:p>
          <a:p>
            <a:pPr algn="just"/>
            <a:r>
              <a:rPr lang="el-GR" dirty="0"/>
              <a:t>Η ερευνήτρια προσπαθεί να προβλέψει </a:t>
            </a:r>
            <a:r>
              <a:rPr lang="el-GR" b="1" dirty="0"/>
              <a:t>μία μεταβλητή κριτήριο </a:t>
            </a:r>
            <a:r>
              <a:rPr lang="el-GR" dirty="0"/>
              <a:t>(ευτυχία), έχοντας στη διάθεσή της </a:t>
            </a:r>
            <a:r>
              <a:rPr lang="el-GR" b="1" dirty="0"/>
              <a:t>έξι διαφορετικές προβλεπτικές μεταβλητές </a:t>
            </a:r>
            <a:r>
              <a:rPr lang="el-GR" dirty="0"/>
              <a:t>(αναγνώριση συναισθήματος, χρήση συναισθήματος, έλεγχος συναισθήματος, κατανόηση συναισθήματος, θετική και αρνητική έκφραση συναισθημάτων) , που θεωρεί ότι σχετίζονται με αυτήν. Η κατάλληλη στατιστική ανάλυση για τέτοιου είδους ερευνητικά ερωτήματα είναι η </a:t>
            </a:r>
            <a:r>
              <a:rPr lang="el-GR" b="1" dirty="0"/>
              <a:t>ανάλυση πολλαπλής παλινδρόμησης</a:t>
            </a:r>
            <a:r>
              <a:rPr lang="el-GR" dirty="0"/>
              <a:t>.</a:t>
            </a:r>
            <a:endParaRPr lang="en-US" dirty="0"/>
          </a:p>
        </p:txBody>
      </p:sp>
      <p:sp>
        <p:nvSpPr>
          <p:cNvPr id="4" name="Slide Number Placeholder 3">
            <a:extLst>
              <a:ext uri="{FF2B5EF4-FFF2-40B4-BE49-F238E27FC236}">
                <a16:creationId xmlns:a16="http://schemas.microsoft.com/office/drawing/2014/main" id="{4170B276-0357-FB02-BF05-2D024791EA80}"/>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20</a:t>
            </a:fld>
            <a:endParaRPr lang="en-US" altLang="el-GR" sz="2400" dirty="0">
              <a:latin typeface="+mn-lt"/>
            </a:endParaRPr>
          </a:p>
        </p:txBody>
      </p:sp>
    </p:spTree>
    <p:extLst>
      <p:ext uri="{BB962C8B-B14F-4D97-AF65-F5344CB8AC3E}">
        <p14:creationId xmlns:p14="http://schemas.microsoft.com/office/powerpoint/2010/main" val="3448438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8BFFE-D6FF-3613-9839-AC0C220F3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2D68D-C490-F429-4CF9-CF137F7FB03D}"/>
              </a:ext>
            </a:extLst>
          </p:cNvPr>
          <p:cNvSpPr>
            <a:spLocks noGrp="1"/>
          </p:cNvSpPr>
          <p:nvPr>
            <p:ph type="title"/>
          </p:nvPr>
        </p:nvSpPr>
        <p:spPr>
          <a:xfrm>
            <a:off x="865970" y="927098"/>
            <a:ext cx="6658358" cy="709865"/>
          </a:xfrm>
        </p:spPr>
        <p:txBody>
          <a:bodyPr/>
          <a:lstStyle/>
          <a:p>
            <a:r>
              <a:rPr lang="el-GR" dirty="0"/>
              <a:t>Υπολογισμός της ανάλυσης πολλαπλής παλινδρόμησης στο </a:t>
            </a:r>
            <a:r>
              <a:rPr lang="en-US" dirty="0"/>
              <a:t>SPSS</a:t>
            </a:r>
          </a:p>
        </p:txBody>
      </p:sp>
      <p:sp>
        <p:nvSpPr>
          <p:cNvPr id="3" name="Content Placeholder 2">
            <a:extLst>
              <a:ext uri="{FF2B5EF4-FFF2-40B4-BE49-F238E27FC236}">
                <a16:creationId xmlns:a16="http://schemas.microsoft.com/office/drawing/2014/main" id="{88C444DF-61DE-BA1F-3B29-001E7B5428BD}"/>
              </a:ext>
            </a:extLst>
          </p:cNvPr>
          <p:cNvSpPr>
            <a:spLocks noGrp="1"/>
          </p:cNvSpPr>
          <p:nvPr>
            <p:ph idx="1"/>
          </p:nvPr>
        </p:nvSpPr>
        <p:spPr>
          <a:xfrm>
            <a:off x="539552" y="2348880"/>
            <a:ext cx="8136904" cy="435744"/>
          </a:xfrm>
        </p:spPr>
        <p:txBody>
          <a:bodyPr/>
          <a:lstStyle/>
          <a:p>
            <a:r>
              <a:rPr lang="el-GR" dirty="0">
                <a:solidFill>
                  <a:srgbClr val="C00000"/>
                </a:solidFill>
              </a:rPr>
              <a:t>Πλαίσιο διαλόγου </a:t>
            </a:r>
            <a:r>
              <a:rPr lang="en-GB" dirty="0">
                <a:solidFill>
                  <a:srgbClr val="C00000"/>
                </a:solidFill>
              </a:rPr>
              <a:t>Linear Regression</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7699C62-8A37-35E3-136E-BC180B8952FB}"/>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21</a:t>
            </a:fld>
            <a:endParaRPr lang="en-US" altLang="el-GR" sz="2400" dirty="0">
              <a:latin typeface="+mn-lt"/>
            </a:endParaRPr>
          </a:p>
        </p:txBody>
      </p:sp>
      <p:pic>
        <p:nvPicPr>
          <p:cNvPr id="7" name="Εικόνα 6" descr="Εικόνα που περιέχει κείμενο, στιγμιότυπο οθόνης, λογισμικό, εικονίδιο υπολογιστή&#10;&#10;Το περιεχόμενο που δημιουργείται από AI ενδέχεται να είναι εσφαλμένο.">
            <a:extLst>
              <a:ext uri="{FF2B5EF4-FFF2-40B4-BE49-F238E27FC236}">
                <a16:creationId xmlns:a16="http://schemas.microsoft.com/office/drawing/2014/main" id="{165322F9-23BA-C35F-3506-15DE8E1A0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221" y="2852936"/>
            <a:ext cx="5219565" cy="3840412"/>
          </a:xfrm>
          <a:prstGeom prst="rect">
            <a:avLst/>
          </a:prstGeom>
        </p:spPr>
      </p:pic>
    </p:spTree>
    <p:extLst>
      <p:ext uri="{BB962C8B-B14F-4D97-AF65-F5344CB8AC3E}">
        <p14:creationId xmlns:p14="http://schemas.microsoft.com/office/powerpoint/2010/main" val="3891967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1E416-198E-AF55-04DE-42DCC5402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381001-875A-3105-E11C-D366B882C1A4}"/>
              </a:ext>
            </a:extLst>
          </p:cNvPr>
          <p:cNvSpPr>
            <a:spLocks noGrp="1"/>
          </p:cNvSpPr>
          <p:nvPr>
            <p:ph type="title"/>
          </p:nvPr>
        </p:nvSpPr>
        <p:spPr>
          <a:xfrm>
            <a:off x="865970" y="927098"/>
            <a:ext cx="6658358" cy="709865"/>
          </a:xfrm>
        </p:spPr>
        <p:txBody>
          <a:bodyPr/>
          <a:lstStyle/>
          <a:p>
            <a:r>
              <a:rPr lang="el-GR" dirty="0"/>
              <a:t>Υπολογισμός της ανάλυσης πολλαπλής παλινδρόμησης στο </a:t>
            </a:r>
            <a:r>
              <a:rPr lang="en-US" dirty="0"/>
              <a:t>SPSS</a:t>
            </a:r>
          </a:p>
        </p:txBody>
      </p:sp>
      <p:sp>
        <p:nvSpPr>
          <p:cNvPr id="3" name="Content Placeholder 2">
            <a:extLst>
              <a:ext uri="{FF2B5EF4-FFF2-40B4-BE49-F238E27FC236}">
                <a16:creationId xmlns:a16="http://schemas.microsoft.com/office/drawing/2014/main" id="{7791FC95-8117-3811-14CF-F868B321DDDB}"/>
              </a:ext>
            </a:extLst>
          </p:cNvPr>
          <p:cNvSpPr>
            <a:spLocks noGrp="1"/>
          </p:cNvSpPr>
          <p:nvPr>
            <p:ph idx="1"/>
          </p:nvPr>
        </p:nvSpPr>
        <p:spPr>
          <a:xfrm>
            <a:off x="539552" y="2348880"/>
            <a:ext cx="8136904" cy="435744"/>
          </a:xfrm>
        </p:spPr>
        <p:txBody>
          <a:bodyPr/>
          <a:lstStyle/>
          <a:p>
            <a:r>
              <a:rPr lang="el-GR" dirty="0">
                <a:solidFill>
                  <a:srgbClr val="C00000"/>
                </a:solidFill>
              </a:rPr>
              <a:t>Πίνακας συντελεστών του μοντέλου στην ανάλυση πολλαπλής παλινδρόμησης</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89DEC70-54F4-B80C-32E0-18F91CBCED56}"/>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22</a:t>
            </a:fld>
            <a:endParaRPr lang="en-US" altLang="el-GR" sz="2400" dirty="0">
              <a:latin typeface="+mn-lt"/>
            </a:endParaRPr>
          </a:p>
        </p:txBody>
      </p:sp>
      <p:pic>
        <p:nvPicPr>
          <p:cNvPr id="6" name="Εικόνα 5">
            <a:extLst>
              <a:ext uri="{FF2B5EF4-FFF2-40B4-BE49-F238E27FC236}">
                <a16:creationId xmlns:a16="http://schemas.microsoft.com/office/drawing/2014/main" id="{EB5FDFF3-B079-C0B9-395A-6D7E136308DA}"/>
              </a:ext>
            </a:extLst>
          </p:cNvPr>
          <p:cNvPicPr>
            <a:picLocks noChangeAspect="1"/>
          </p:cNvPicPr>
          <p:nvPr/>
        </p:nvPicPr>
        <p:blipFill>
          <a:blip r:embed="rId2"/>
          <a:stretch>
            <a:fillRect/>
          </a:stretch>
        </p:blipFill>
        <p:spPr>
          <a:xfrm>
            <a:off x="980989" y="2707535"/>
            <a:ext cx="7488324" cy="4150465"/>
          </a:xfrm>
          <a:prstGeom prst="rect">
            <a:avLst/>
          </a:prstGeom>
        </p:spPr>
      </p:pic>
    </p:spTree>
    <p:extLst>
      <p:ext uri="{BB962C8B-B14F-4D97-AF65-F5344CB8AC3E}">
        <p14:creationId xmlns:p14="http://schemas.microsoft.com/office/powerpoint/2010/main" val="1138432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98464-AC3F-3468-8BC2-ED62E693D4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8B36C-A453-E232-1A83-54DE36ADBC7E}"/>
              </a:ext>
            </a:extLst>
          </p:cNvPr>
          <p:cNvSpPr>
            <a:spLocks noGrp="1"/>
          </p:cNvSpPr>
          <p:nvPr>
            <p:ph type="title"/>
          </p:nvPr>
        </p:nvSpPr>
        <p:spPr>
          <a:xfrm>
            <a:off x="865970" y="927098"/>
            <a:ext cx="6730366" cy="709865"/>
          </a:xfrm>
        </p:spPr>
        <p:txBody>
          <a:bodyPr/>
          <a:lstStyle/>
          <a:p>
            <a:r>
              <a:rPr lang="el-GR" dirty="0"/>
              <a:t>Η ιεραρχική πολλαπλή παλινδρόμηση</a:t>
            </a:r>
            <a:endParaRPr lang="en-US" dirty="0"/>
          </a:p>
        </p:txBody>
      </p:sp>
      <p:sp>
        <p:nvSpPr>
          <p:cNvPr id="3" name="Content Placeholder 2">
            <a:extLst>
              <a:ext uri="{FF2B5EF4-FFF2-40B4-BE49-F238E27FC236}">
                <a16:creationId xmlns:a16="http://schemas.microsoft.com/office/drawing/2014/main" id="{D078BA04-89BD-2D49-3651-8947D0498DD9}"/>
              </a:ext>
            </a:extLst>
          </p:cNvPr>
          <p:cNvSpPr>
            <a:spLocks noGrp="1"/>
          </p:cNvSpPr>
          <p:nvPr>
            <p:ph idx="1"/>
          </p:nvPr>
        </p:nvSpPr>
        <p:spPr>
          <a:xfrm>
            <a:off x="539552" y="2489200"/>
            <a:ext cx="8064896" cy="507752"/>
          </a:xfrm>
        </p:spPr>
        <p:txBody>
          <a:bodyPr/>
          <a:lstStyle/>
          <a:p>
            <a:pPr algn="l"/>
            <a:r>
              <a:rPr lang="el-GR" sz="2000" dirty="0"/>
              <a:t>Στα πλαίσια αυτής της μεθόδου, ο ερευνητής έχει τη δυνατότητα να επιλέγει ο ίδιος τη σειρά με την οποία θα εισάγονται οι προβλεπτικές μεταβλητές στην εξίσωση παλινδρόμησης σε αντίθεση με τις υπόλοιπες μεθόδους, όπου το SPSS κάνει αυτή την επιλογή με βάση κάποια στατιστικά κριτήρια. </a:t>
            </a:r>
          </a:p>
          <a:p>
            <a:pPr algn="l"/>
            <a:r>
              <a:rPr lang="el-GR" sz="2000" dirty="0"/>
              <a:t>Η απόφαση του ερευνητή να εισαγάγει με μία συγκεκριμένη σειρά μία προβλεπτική μεταβλητή πρέπει να έχει κάποια θεωρητική ή εμπειρική βάση. Θα πρέπει, δηλαδή, είτε να βασίζεται σε κάποιο θεωρητικό μοντέλο είτε να μπορεί να υποστηριχθεί  από προηγούμενα εμπειρικά δεδομένα. </a:t>
            </a:r>
          </a:p>
        </p:txBody>
      </p:sp>
      <p:sp>
        <p:nvSpPr>
          <p:cNvPr id="4" name="Slide Number Placeholder 3">
            <a:extLst>
              <a:ext uri="{FF2B5EF4-FFF2-40B4-BE49-F238E27FC236}">
                <a16:creationId xmlns:a16="http://schemas.microsoft.com/office/drawing/2014/main" id="{E5A31C9E-B652-6365-BCC8-EDDDC315CB90}"/>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23</a:t>
            </a:fld>
            <a:endParaRPr lang="en-US" altLang="el-GR" sz="2400" dirty="0">
              <a:latin typeface="+mn-lt"/>
            </a:endParaRPr>
          </a:p>
        </p:txBody>
      </p:sp>
    </p:spTree>
    <p:extLst>
      <p:ext uri="{BB962C8B-B14F-4D97-AF65-F5344CB8AC3E}">
        <p14:creationId xmlns:p14="http://schemas.microsoft.com/office/powerpoint/2010/main" val="2946753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971B2-F1BB-7011-0024-EE9D91E077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26814-D6A9-8562-3D3A-41CF475A9020}"/>
              </a:ext>
            </a:extLst>
          </p:cNvPr>
          <p:cNvSpPr>
            <a:spLocks noGrp="1"/>
          </p:cNvSpPr>
          <p:nvPr>
            <p:ph type="title"/>
          </p:nvPr>
        </p:nvSpPr>
        <p:spPr>
          <a:xfrm>
            <a:off x="865970" y="927098"/>
            <a:ext cx="6812768" cy="709865"/>
          </a:xfrm>
        </p:spPr>
        <p:txBody>
          <a:bodyPr/>
          <a:lstStyle/>
          <a:p>
            <a:r>
              <a:rPr lang="el-GR" dirty="0"/>
              <a:t>Αναφορά αποτελεσμάτων</a:t>
            </a:r>
            <a:endParaRPr lang="en-US" dirty="0"/>
          </a:p>
        </p:txBody>
      </p:sp>
      <p:sp>
        <p:nvSpPr>
          <p:cNvPr id="4" name="Slide Number Placeholder 3">
            <a:extLst>
              <a:ext uri="{FF2B5EF4-FFF2-40B4-BE49-F238E27FC236}">
                <a16:creationId xmlns:a16="http://schemas.microsoft.com/office/drawing/2014/main" id="{EE0E5483-A1E8-2470-AD07-022D30021572}"/>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24</a:t>
            </a:fld>
            <a:endParaRPr lang="en-US" altLang="el-GR" sz="2400" dirty="0">
              <a:latin typeface="+mn-lt"/>
            </a:endParaRPr>
          </a:p>
        </p:txBody>
      </p:sp>
      <p:pic>
        <p:nvPicPr>
          <p:cNvPr id="5" name="Εικόνα 4">
            <a:extLst>
              <a:ext uri="{FF2B5EF4-FFF2-40B4-BE49-F238E27FC236}">
                <a16:creationId xmlns:a16="http://schemas.microsoft.com/office/drawing/2014/main" id="{619C71E9-53AA-9322-5C78-0A208DC6913F}"/>
              </a:ext>
            </a:extLst>
          </p:cNvPr>
          <p:cNvPicPr>
            <a:picLocks noChangeAspect="1"/>
          </p:cNvPicPr>
          <p:nvPr/>
        </p:nvPicPr>
        <p:blipFill>
          <a:blip r:embed="rId2"/>
          <a:stretch>
            <a:fillRect/>
          </a:stretch>
        </p:blipFill>
        <p:spPr>
          <a:xfrm>
            <a:off x="0" y="2348880"/>
            <a:ext cx="9144000" cy="584025"/>
          </a:xfrm>
          <a:prstGeom prst="rect">
            <a:avLst/>
          </a:prstGeom>
        </p:spPr>
      </p:pic>
      <p:pic>
        <p:nvPicPr>
          <p:cNvPr id="8" name="Εικόνα 7">
            <a:extLst>
              <a:ext uri="{FF2B5EF4-FFF2-40B4-BE49-F238E27FC236}">
                <a16:creationId xmlns:a16="http://schemas.microsoft.com/office/drawing/2014/main" id="{5E7C16BB-EF0D-3479-7C49-F845D3CA8546}"/>
              </a:ext>
            </a:extLst>
          </p:cNvPr>
          <p:cNvPicPr>
            <a:picLocks noChangeAspect="1"/>
          </p:cNvPicPr>
          <p:nvPr/>
        </p:nvPicPr>
        <p:blipFill>
          <a:blip r:embed="rId3"/>
          <a:stretch>
            <a:fillRect/>
          </a:stretch>
        </p:blipFill>
        <p:spPr>
          <a:xfrm>
            <a:off x="-11994" y="3459858"/>
            <a:ext cx="9144000" cy="2471044"/>
          </a:xfrm>
          <a:prstGeom prst="rect">
            <a:avLst/>
          </a:prstGeom>
        </p:spPr>
      </p:pic>
      <p:pic>
        <p:nvPicPr>
          <p:cNvPr id="10" name="Εικόνα 9">
            <a:extLst>
              <a:ext uri="{FF2B5EF4-FFF2-40B4-BE49-F238E27FC236}">
                <a16:creationId xmlns:a16="http://schemas.microsoft.com/office/drawing/2014/main" id="{B4F126F6-A80B-434B-01B5-466FF19DF110}"/>
              </a:ext>
            </a:extLst>
          </p:cNvPr>
          <p:cNvPicPr>
            <a:picLocks noChangeAspect="1"/>
          </p:cNvPicPr>
          <p:nvPr/>
        </p:nvPicPr>
        <p:blipFill>
          <a:blip r:embed="rId4"/>
          <a:stretch>
            <a:fillRect/>
          </a:stretch>
        </p:blipFill>
        <p:spPr>
          <a:xfrm>
            <a:off x="-5997" y="2895482"/>
            <a:ext cx="9144000" cy="558673"/>
          </a:xfrm>
          <a:prstGeom prst="rect">
            <a:avLst/>
          </a:prstGeom>
        </p:spPr>
      </p:pic>
    </p:spTree>
    <p:extLst>
      <p:ext uri="{BB962C8B-B14F-4D97-AF65-F5344CB8AC3E}">
        <p14:creationId xmlns:p14="http://schemas.microsoft.com/office/powerpoint/2010/main" val="1489255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FD6A9-1389-A1A7-0D46-5D2FBCC36E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A5198-690F-AE3C-81C7-6CE304DEE969}"/>
              </a:ext>
            </a:extLst>
          </p:cNvPr>
          <p:cNvSpPr>
            <a:spLocks noGrp="1"/>
          </p:cNvSpPr>
          <p:nvPr>
            <p:ph type="title"/>
          </p:nvPr>
        </p:nvSpPr>
        <p:spPr>
          <a:xfrm>
            <a:off x="865970" y="927098"/>
            <a:ext cx="6812768" cy="709865"/>
          </a:xfrm>
        </p:spPr>
        <p:txBody>
          <a:bodyPr/>
          <a:lstStyle/>
          <a:p>
            <a:r>
              <a:rPr lang="el-GR" dirty="0"/>
              <a:t>Αναφορά αποτελεσμάτων</a:t>
            </a:r>
            <a:endParaRPr lang="en-US" dirty="0"/>
          </a:p>
        </p:txBody>
      </p:sp>
      <p:sp>
        <p:nvSpPr>
          <p:cNvPr id="4" name="Slide Number Placeholder 3">
            <a:extLst>
              <a:ext uri="{FF2B5EF4-FFF2-40B4-BE49-F238E27FC236}">
                <a16:creationId xmlns:a16="http://schemas.microsoft.com/office/drawing/2014/main" id="{BA029A09-4DD8-ABAD-EB99-D2467227E4D2}"/>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25</a:t>
            </a:fld>
            <a:endParaRPr lang="en-US" altLang="el-GR" sz="2400" dirty="0">
              <a:latin typeface="+mn-lt"/>
            </a:endParaRPr>
          </a:p>
        </p:txBody>
      </p:sp>
      <p:pic>
        <p:nvPicPr>
          <p:cNvPr id="6" name="Εικόνα 5">
            <a:extLst>
              <a:ext uri="{FF2B5EF4-FFF2-40B4-BE49-F238E27FC236}">
                <a16:creationId xmlns:a16="http://schemas.microsoft.com/office/drawing/2014/main" id="{14A0792A-72FD-B6B5-C7C1-49FFE0CD3E6D}"/>
              </a:ext>
            </a:extLst>
          </p:cNvPr>
          <p:cNvPicPr>
            <a:picLocks noChangeAspect="1"/>
          </p:cNvPicPr>
          <p:nvPr/>
        </p:nvPicPr>
        <p:blipFill>
          <a:blip r:embed="rId2"/>
          <a:stretch>
            <a:fillRect/>
          </a:stretch>
        </p:blipFill>
        <p:spPr>
          <a:xfrm>
            <a:off x="1529916" y="2268786"/>
            <a:ext cx="6084168" cy="4510873"/>
          </a:xfrm>
          <a:prstGeom prst="rect">
            <a:avLst/>
          </a:prstGeom>
        </p:spPr>
      </p:pic>
    </p:spTree>
    <p:extLst>
      <p:ext uri="{BB962C8B-B14F-4D97-AF65-F5344CB8AC3E}">
        <p14:creationId xmlns:p14="http://schemas.microsoft.com/office/powerpoint/2010/main" val="3465833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B574D-04C3-B95B-3D3C-9D5FF2000A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5D87C-9450-D2D6-DE5A-29D567634F2A}"/>
              </a:ext>
            </a:extLst>
          </p:cNvPr>
          <p:cNvSpPr>
            <a:spLocks noGrp="1"/>
          </p:cNvSpPr>
          <p:nvPr>
            <p:ph type="title"/>
          </p:nvPr>
        </p:nvSpPr>
        <p:spPr>
          <a:xfrm>
            <a:off x="865970" y="927098"/>
            <a:ext cx="6730366" cy="709865"/>
          </a:xfrm>
        </p:spPr>
        <p:txBody>
          <a:bodyPr/>
          <a:lstStyle/>
          <a:p>
            <a:r>
              <a:rPr lang="el-GR" dirty="0"/>
              <a:t>Η λογιστική παλινδρόμηση</a:t>
            </a:r>
            <a:endParaRPr lang="en-US" dirty="0"/>
          </a:p>
        </p:txBody>
      </p:sp>
      <p:sp>
        <p:nvSpPr>
          <p:cNvPr id="3" name="Content Placeholder 2">
            <a:extLst>
              <a:ext uri="{FF2B5EF4-FFF2-40B4-BE49-F238E27FC236}">
                <a16:creationId xmlns:a16="http://schemas.microsoft.com/office/drawing/2014/main" id="{246C463E-8C50-D939-11D3-7B47D16C2EA8}"/>
              </a:ext>
            </a:extLst>
          </p:cNvPr>
          <p:cNvSpPr>
            <a:spLocks noGrp="1"/>
          </p:cNvSpPr>
          <p:nvPr>
            <p:ph idx="1"/>
          </p:nvPr>
        </p:nvSpPr>
        <p:spPr>
          <a:xfrm>
            <a:off x="467544" y="2276872"/>
            <a:ext cx="8208912" cy="4320480"/>
          </a:xfrm>
        </p:spPr>
        <p:txBody>
          <a:bodyPr/>
          <a:lstStyle/>
          <a:p>
            <a:pPr algn="l"/>
            <a:r>
              <a:rPr lang="el-GR" sz="1600" dirty="0"/>
              <a:t>Υπάρχουν έρευνες στις οποίες θέλουμε να προβλέψουμε τις τιμές μιας μεταβλητής, όμως η μεταβλητή αυτή δεν είναι συνεχής, αλλά είναι ασυνεχής (διακριτή). </a:t>
            </a:r>
          </a:p>
          <a:p>
            <a:pPr algn="l"/>
            <a:r>
              <a:rPr lang="el-GR" sz="1600" dirty="0"/>
              <a:t>Για παράδειγμα, θέλουμε να μελετήσουμε (προβλέψουμε) την πιθανότητα κάποιος να αποφοιτήσει από το πανεπιστήμιο (ναι ή όχι) λαμβάνοντας υπόψη μία σειρά από προβλεπτικές μεταβλητές, όπως ο γενικός βαθμός στο Λύκειο, η βαθμολογία στις πανελλήνιες εξετάσεις, το είδος του Λυκείου που έχει αποφοιτήσει (Γενικό ή Επαγγελματικό Λύκειο), το οικογενειακό εισόδημα, και το </a:t>
            </a:r>
            <a:r>
              <a:rPr lang="el-GR" sz="1600" dirty="0" err="1"/>
              <a:t>κοινωνικο</a:t>
            </a:r>
            <a:r>
              <a:rPr lang="el-GR" sz="1600" dirty="0"/>
              <a:t>-οικονομικό επίπεδο. </a:t>
            </a:r>
          </a:p>
          <a:p>
            <a:pPr algn="l"/>
            <a:r>
              <a:rPr lang="el-GR" sz="1600" dirty="0"/>
              <a:t>Σε αυτή την περίπτωση, η μεταβλητή κριτήριο Υ είναι διχοτομική και συνήθως κωδικοποιείται με 0 (π.χ., όχι αποφοίτηση) και 1 (π.χ., αποφοίτηση). Αυτό σημαίνει ότι δεν μπορούμε να εφαρμόσουμε τον κλασικό τύπο της γραμμικής παλινδρόμησης, καθώς σε αυτή την περίπτωση η μεταβλητή κριτήριο είναι συνεχής. Αντίθετα, η κατάλληλη στατιστική τεχνική είναι η </a:t>
            </a:r>
            <a:r>
              <a:rPr lang="el-GR" sz="1600" b="1" dirty="0">
                <a:solidFill>
                  <a:srgbClr val="C00000"/>
                </a:solidFill>
              </a:rPr>
              <a:t>λογιστική παλινδρόμηση</a:t>
            </a:r>
            <a:r>
              <a:rPr lang="el-GR" sz="1600" dirty="0"/>
              <a:t> (</a:t>
            </a:r>
            <a:r>
              <a:rPr lang="el-GR" sz="1600" dirty="0" err="1"/>
              <a:t>logistic</a:t>
            </a:r>
            <a:r>
              <a:rPr lang="el-GR" sz="1600" dirty="0"/>
              <a:t> </a:t>
            </a:r>
            <a:r>
              <a:rPr lang="el-GR" sz="1600" dirty="0" err="1"/>
              <a:t>regression</a:t>
            </a:r>
            <a:r>
              <a:rPr lang="el-GR" sz="1600" dirty="0"/>
              <a:t>). </a:t>
            </a:r>
          </a:p>
          <a:p>
            <a:pPr algn="l"/>
            <a:r>
              <a:rPr lang="el-GR" sz="1600" dirty="0"/>
              <a:t>Το αποτέλεσμα αυτής της εξίσωσης παίρνει τιμές που κυμαίνονται από 0 έως 1. Μία τιμή κοντά στο 0 σημαίνει ότι το Υ είναι λιγότερο πιθανό να έχει συμβεί το φαινόμενο που μελετάμε και μία τιμή κοντά στο 1 σημαίνει ότι το Υ είναι πολύ πιθανό να έχει συμβεί το φαινόμενο που μελετάμε. </a:t>
            </a:r>
          </a:p>
        </p:txBody>
      </p:sp>
      <p:sp>
        <p:nvSpPr>
          <p:cNvPr id="4" name="Slide Number Placeholder 3">
            <a:extLst>
              <a:ext uri="{FF2B5EF4-FFF2-40B4-BE49-F238E27FC236}">
                <a16:creationId xmlns:a16="http://schemas.microsoft.com/office/drawing/2014/main" id="{45F16B0B-F38E-1A1A-8135-1552D851992C}"/>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26</a:t>
            </a:fld>
            <a:endParaRPr lang="en-US" altLang="el-GR" sz="2400" dirty="0">
              <a:latin typeface="+mn-lt"/>
            </a:endParaRPr>
          </a:p>
        </p:txBody>
      </p:sp>
    </p:spTree>
    <p:extLst>
      <p:ext uri="{BB962C8B-B14F-4D97-AF65-F5344CB8AC3E}">
        <p14:creationId xmlns:p14="http://schemas.microsoft.com/office/powerpoint/2010/main" val="3596050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A29223-B3C2-5102-03E7-99ABA8BAB2BB}"/>
              </a:ext>
            </a:extLst>
          </p:cNvPr>
          <p:cNvSpPr>
            <a:spLocks noGrp="1"/>
          </p:cNvSpPr>
          <p:nvPr>
            <p:ph type="title"/>
          </p:nvPr>
        </p:nvSpPr>
        <p:spPr/>
        <p:txBody>
          <a:bodyPr/>
          <a:lstStyle/>
          <a:p>
            <a:r>
              <a:rPr lang="el-GR" dirty="0"/>
              <a:t>Μερικές βασικές διαφορές</a:t>
            </a:r>
          </a:p>
        </p:txBody>
      </p:sp>
      <p:sp>
        <p:nvSpPr>
          <p:cNvPr id="3" name="Θέση περιεχομένου 2">
            <a:extLst>
              <a:ext uri="{FF2B5EF4-FFF2-40B4-BE49-F238E27FC236}">
                <a16:creationId xmlns:a16="http://schemas.microsoft.com/office/drawing/2014/main" id="{3401490B-1A3B-E909-C760-8865D8FDD635}"/>
              </a:ext>
            </a:extLst>
          </p:cNvPr>
          <p:cNvSpPr>
            <a:spLocks noGrp="1"/>
          </p:cNvSpPr>
          <p:nvPr>
            <p:ph idx="1"/>
          </p:nvPr>
        </p:nvSpPr>
        <p:spPr>
          <a:xfrm>
            <a:off x="395536" y="2276872"/>
            <a:ext cx="8352928" cy="3530600"/>
          </a:xfrm>
        </p:spPr>
        <p:txBody>
          <a:bodyPr/>
          <a:lstStyle/>
          <a:p>
            <a:r>
              <a:rPr lang="el-GR" dirty="0"/>
              <a:t>Στη λογιστική παλινδρόμηση δεν ισχύει η προϋπόθεση να υπάρχει γραμμική σχέση μεταξύ της μεταβλητής κριτηρίου και των προβλεπτικών μεταβλητών, καθώς η μεταβλητή κριτήριο είναι διχοτομική. Για να λυθεί το πρόβλημα, μπορούμε να τροποποιήσουμε τα δεδομένα χρησιμοποιώντας έναν </a:t>
            </a:r>
            <a:r>
              <a:rPr lang="el-GR" b="1" dirty="0">
                <a:solidFill>
                  <a:srgbClr val="C00000"/>
                </a:solidFill>
              </a:rPr>
              <a:t>λογαριθμικό μετασχηματισμό</a:t>
            </a:r>
            <a:r>
              <a:rPr lang="el-GR" dirty="0"/>
              <a:t> (</a:t>
            </a:r>
            <a:r>
              <a:rPr lang="el-GR" dirty="0" err="1"/>
              <a:t>logarithmic</a:t>
            </a:r>
            <a:r>
              <a:rPr lang="el-GR" dirty="0"/>
              <a:t> </a:t>
            </a:r>
            <a:r>
              <a:rPr lang="el-GR" dirty="0" err="1"/>
              <a:t>transformation</a:t>
            </a:r>
            <a:r>
              <a:rPr lang="el-GR" dirty="0"/>
              <a:t>) και εκφράζοντας μία μη-γραμμική σχέση με έναν γραμμικό τρόπο. Η λογιστική εξίσωση που χρησιμοποιούμε εκφράζει την γραμμική παλινδρομική εξίσωση σε λογαριθμικούς όρους και ονομάζεται </a:t>
            </a:r>
            <a:r>
              <a:rPr lang="el-GR" b="1" dirty="0">
                <a:solidFill>
                  <a:srgbClr val="C00000"/>
                </a:solidFill>
              </a:rPr>
              <a:t>λογάριθμος πιθανοτήτων</a:t>
            </a:r>
            <a:r>
              <a:rPr lang="el-GR" dirty="0"/>
              <a:t> ή </a:t>
            </a:r>
            <a:r>
              <a:rPr lang="el-GR" b="1" dirty="0" err="1">
                <a:solidFill>
                  <a:srgbClr val="C00000"/>
                </a:solidFill>
              </a:rPr>
              <a:t>logit</a:t>
            </a:r>
            <a:r>
              <a:rPr lang="el-GR" dirty="0"/>
              <a:t>.</a:t>
            </a:r>
          </a:p>
          <a:p>
            <a:r>
              <a:rPr lang="el-GR" dirty="0"/>
              <a:t>Στη λογιστική παλινδρόμηση, αντί να προβλέψουμε την τιμή Υ από τις προβλεπτικές μεταβλητές Χ1, Χ2, Χ3, </a:t>
            </a:r>
            <a:r>
              <a:rPr lang="el-GR" dirty="0" err="1"/>
              <a:t>Χv</a:t>
            </a:r>
            <a:r>
              <a:rPr lang="el-GR" dirty="0"/>
              <a:t>, προβλέπουμε την πιθανότητα να εμφανιστεί το Υ γνωρίζοντας τις τιμές Χ1, Χ2, Χ3, </a:t>
            </a:r>
            <a:r>
              <a:rPr lang="el-GR" dirty="0" err="1"/>
              <a:t>Χv</a:t>
            </a:r>
            <a:r>
              <a:rPr lang="el-GR" dirty="0"/>
              <a:t>. Πιο συγκεκριμένα:</a:t>
            </a:r>
          </a:p>
        </p:txBody>
      </p:sp>
      <p:sp>
        <p:nvSpPr>
          <p:cNvPr id="4" name="Θέση αριθμού διαφάνειας 3">
            <a:extLst>
              <a:ext uri="{FF2B5EF4-FFF2-40B4-BE49-F238E27FC236}">
                <a16:creationId xmlns:a16="http://schemas.microsoft.com/office/drawing/2014/main" id="{C9BC0D4A-A488-5452-CE0A-55F28B7DF390}"/>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27</a:t>
            </a:fld>
            <a:endParaRPr lang="en-US" altLang="el-GR" sz="2400" dirty="0">
              <a:latin typeface="+mn-lt"/>
            </a:endParaRPr>
          </a:p>
        </p:txBody>
      </p:sp>
      <p:pic>
        <p:nvPicPr>
          <p:cNvPr id="6" name="Εικόνα 5">
            <a:extLst>
              <a:ext uri="{FF2B5EF4-FFF2-40B4-BE49-F238E27FC236}">
                <a16:creationId xmlns:a16="http://schemas.microsoft.com/office/drawing/2014/main" id="{F5FDC542-53B2-3607-A874-B795F2452239}"/>
              </a:ext>
            </a:extLst>
          </p:cNvPr>
          <p:cNvPicPr>
            <a:picLocks noChangeAspect="1"/>
          </p:cNvPicPr>
          <p:nvPr/>
        </p:nvPicPr>
        <p:blipFill>
          <a:blip r:embed="rId2"/>
          <a:stretch>
            <a:fillRect/>
          </a:stretch>
        </p:blipFill>
        <p:spPr>
          <a:xfrm>
            <a:off x="5507743" y="5463438"/>
            <a:ext cx="2961570" cy="1394562"/>
          </a:xfrm>
          <a:prstGeom prst="rect">
            <a:avLst/>
          </a:prstGeom>
        </p:spPr>
      </p:pic>
    </p:spTree>
    <p:extLst>
      <p:ext uri="{BB962C8B-B14F-4D97-AF65-F5344CB8AC3E}">
        <p14:creationId xmlns:p14="http://schemas.microsoft.com/office/powerpoint/2010/main" val="458033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AC75B0-7E2F-E224-EC46-400BD6879EDA}"/>
              </a:ext>
            </a:extLst>
          </p:cNvPr>
          <p:cNvSpPr>
            <a:spLocks noGrp="1"/>
          </p:cNvSpPr>
          <p:nvPr>
            <p:ph type="title"/>
          </p:nvPr>
        </p:nvSpPr>
        <p:spPr/>
        <p:txBody>
          <a:bodyPr/>
          <a:lstStyle/>
          <a:p>
            <a:r>
              <a:rPr lang="el-GR" dirty="0"/>
              <a:t>Ο δείκτης </a:t>
            </a:r>
            <a:r>
              <a:rPr lang="en-US" dirty="0"/>
              <a:t>Wald</a:t>
            </a:r>
            <a:endParaRPr lang="el-GR" dirty="0"/>
          </a:p>
        </p:txBody>
      </p:sp>
      <p:sp>
        <p:nvSpPr>
          <p:cNvPr id="3" name="Θέση περιεχομένου 2">
            <a:extLst>
              <a:ext uri="{FF2B5EF4-FFF2-40B4-BE49-F238E27FC236}">
                <a16:creationId xmlns:a16="http://schemas.microsoft.com/office/drawing/2014/main" id="{053B74F2-C830-0D95-1085-E78B5110936F}"/>
              </a:ext>
            </a:extLst>
          </p:cNvPr>
          <p:cNvSpPr>
            <a:spLocks noGrp="1"/>
          </p:cNvSpPr>
          <p:nvPr>
            <p:ph idx="1"/>
          </p:nvPr>
        </p:nvSpPr>
        <p:spPr>
          <a:xfrm>
            <a:off x="539552" y="2276872"/>
            <a:ext cx="8064896" cy="3530600"/>
          </a:xfrm>
        </p:spPr>
        <p:txBody>
          <a:bodyPr/>
          <a:lstStyle/>
          <a:p>
            <a:r>
              <a:rPr lang="el-GR" dirty="0"/>
              <a:t>Στη λογιστική παλινδρόμηση, ο δείκτης </a:t>
            </a:r>
            <a:r>
              <a:rPr lang="el-GR" dirty="0" err="1"/>
              <a:t>Wald</a:t>
            </a:r>
            <a:r>
              <a:rPr lang="el-GR" dirty="0"/>
              <a:t> μας πληροφορεί κατά πόσο ο συντελεστής β μιας προβλεπτικής μεταβλητής είναι στατιστικώς διαφορετικός από το μηδέν. Εάν ο συντελεστής είναι στατιστικώς διαφορετικός από το μηδέν, τότε μπορούμε να υποστηρίξουμε ότι η προβλεπτική μεταβλητή ασκεί σημαντική επίδραση στην πρόβλεψη της μεταβλητής κριτήριο (Υ). Από μαθηματική άποψη, αυτός ο δείκτης είναι ισοδύναμος με το t-</a:t>
            </a:r>
            <a:r>
              <a:rPr lang="el-GR" dirty="0" err="1"/>
              <a:t>test</a:t>
            </a:r>
            <a:r>
              <a:rPr lang="el-GR" dirty="0"/>
              <a:t> που χρησιμοποιούμε στη γραμμική παλινδρόμηση, και υπολογίζεται με βάση τον παρακάτω τύπο:</a:t>
            </a:r>
          </a:p>
        </p:txBody>
      </p:sp>
      <p:sp>
        <p:nvSpPr>
          <p:cNvPr id="4" name="Θέση αριθμού διαφάνειας 3">
            <a:extLst>
              <a:ext uri="{FF2B5EF4-FFF2-40B4-BE49-F238E27FC236}">
                <a16:creationId xmlns:a16="http://schemas.microsoft.com/office/drawing/2014/main" id="{0AAC39A6-C7AF-6E0A-6571-B8732617974E}"/>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28</a:t>
            </a:fld>
            <a:endParaRPr lang="en-US" altLang="el-GR" sz="2400" dirty="0">
              <a:latin typeface="+mn-lt"/>
            </a:endParaRPr>
          </a:p>
        </p:txBody>
      </p:sp>
      <p:pic>
        <p:nvPicPr>
          <p:cNvPr id="6" name="Εικόνα 5">
            <a:extLst>
              <a:ext uri="{FF2B5EF4-FFF2-40B4-BE49-F238E27FC236}">
                <a16:creationId xmlns:a16="http://schemas.microsoft.com/office/drawing/2014/main" id="{FF625349-FA45-2FCF-98FF-822F9C0F6F07}"/>
              </a:ext>
            </a:extLst>
          </p:cNvPr>
          <p:cNvPicPr>
            <a:picLocks noChangeAspect="1"/>
          </p:cNvPicPr>
          <p:nvPr/>
        </p:nvPicPr>
        <p:blipFill>
          <a:blip r:embed="rId2"/>
          <a:stretch>
            <a:fillRect/>
          </a:stretch>
        </p:blipFill>
        <p:spPr>
          <a:xfrm>
            <a:off x="3347864" y="4509120"/>
            <a:ext cx="3623087" cy="1955388"/>
          </a:xfrm>
          <a:prstGeom prst="rect">
            <a:avLst/>
          </a:prstGeom>
        </p:spPr>
      </p:pic>
    </p:spTree>
    <p:extLst>
      <p:ext uri="{BB962C8B-B14F-4D97-AF65-F5344CB8AC3E}">
        <p14:creationId xmlns:p14="http://schemas.microsoft.com/office/powerpoint/2010/main" val="374291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E0C5A-E23F-E227-DDCC-FDA5CE85288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D62A22C-FD84-CF9B-A135-7D5B1F861ADA}"/>
              </a:ext>
            </a:extLst>
          </p:cNvPr>
          <p:cNvSpPr>
            <a:spLocks noGrp="1"/>
          </p:cNvSpPr>
          <p:nvPr>
            <p:ph type="title"/>
          </p:nvPr>
        </p:nvSpPr>
        <p:spPr>
          <a:xfrm>
            <a:off x="755576" y="927098"/>
            <a:ext cx="7234422" cy="709865"/>
          </a:xfrm>
        </p:spPr>
        <p:txBody>
          <a:bodyPr/>
          <a:lstStyle/>
          <a:p>
            <a:r>
              <a:rPr lang="el-GR" dirty="0"/>
              <a:t>Ο λόγος σχετικών πιθανοτήτων </a:t>
            </a:r>
            <a:r>
              <a:rPr lang="en-US" dirty="0"/>
              <a:t>(Odds ratio)</a:t>
            </a:r>
            <a:endParaRPr lang="el-GR" dirty="0"/>
          </a:p>
        </p:txBody>
      </p:sp>
      <p:sp>
        <p:nvSpPr>
          <p:cNvPr id="3" name="Θέση περιεχομένου 2">
            <a:extLst>
              <a:ext uri="{FF2B5EF4-FFF2-40B4-BE49-F238E27FC236}">
                <a16:creationId xmlns:a16="http://schemas.microsoft.com/office/drawing/2014/main" id="{4AE4A9FC-C608-FF3E-E6AA-FE138181B4B6}"/>
              </a:ext>
            </a:extLst>
          </p:cNvPr>
          <p:cNvSpPr>
            <a:spLocks noGrp="1"/>
          </p:cNvSpPr>
          <p:nvPr>
            <p:ph idx="1"/>
          </p:nvPr>
        </p:nvSpPr>
        <p:spPr>
          <a:xfrm>
            <a:off x="395536" y="2204864"/>
            <a:ext cx="8352928" cy="3530600"/>
          </a:xfrm>
        </p:spPr>
        <p:txBody>
          <a:bodyPr/>
          <a:lstStyle/>
          <a:p>
            <a:r>
              <a:rPr lang="el-GR" dirty="0"/>
              <a:t>Ο συντελεστής λογιστικής παλινδρόμησης δεν ερμηνεύεται με τον ίδιο τρόπο που ερμηνεύεται ο αντίστοιχος συντελεστής στη γραμμική παλινδρόμηση, καθώς στην ουσία εκφράζει τη μεταβολή σε μορφή πιθανοτήτων, η οποία συνδέει τη μεταβλητή κριτήριο με καθεμία από τις προβλεπτικές μεταβλητές, ελέγχοντας για τις υπόλοιπες προβλεπτικές μεταβλητές. </a:t>
            </a:r>
          </a:p>
          <a:p>
            <a:r>
              <a:rPr lang="el-GR" dirty="0"/>
              <a:t>Η πιθανότητα (επιτυχημένης) έκβασης (</a:t>
            </a:r>
            <a:r>
              <a:rPr lang="el-GR" dirty="0" err="1"/>
              <a:t>odds</a:t>
            </a:r>
            <a:r>
              <a:rPr lang="el-GR" dirty="0"/>
              <a:t>) εκφράζει πόσες φορές συχνότερα ή λιγότερο συχνά (στην περίπτωση που έχουμε αρνητικό πρόσημο) θα εμφανιστεί το φαινόμενο που μας ενδιαφέρει (π.χ., αποφοίτηση από το πανεπιστήμιο), όταν ο παράγοντας που εξετάζεται (π.χ., το απολυτήριο Λυκείου) είναι παρών, σε σύγκριση με τη συχνότητα εμφάνισης του φαινομένου, όταν ο παράγοντας απουσιάζει. </a:t>
            </a:r>
          </a:p>
          <a:p>
            <a:r>
              <a:rPr lang="el-GR" dirty="0"/>
              <a:t>Ο λογάριθμος του λόγου πιθανοτήτων (συμβολίζεται με </a:t>
            </a:r>
            <a:r>
              <a:rPr lang="el-GR" dirty="0" err="1"/>
              <a:t>Exp</a:t>
            </a:r>
            <a:r>
              <a:rPr lang="el-GR" dirty="0"/>
              <a:t>(B)  στο SPSS), είναι μία ένδειξη της μεταβολής του λόγου πιθανοτήτων, η οποία προκαλείται από τη μεταβολή κατά μία μονάδα αλλαγής της προβλεπτικής μεταβλητής. Αυτή η τιμή ονομάζεται </a:t>
            </a:r>
            <a:r>
              <a:rPr lang="el-GR" b="1" dirty="0">
                <a:solidFill>
                  <a:srgbClr val="C00000"/>
                </a:solidFill>
              </a:rPr>
              <a:t>λόγος σχετικών πιθανοτήτων</a:t>
            </a:r>
            <a:r>
              <a:rPr lang="el-GR" dirty="0"/>
              <a:t> (</a:t>
            </a:r>
            <a:r>
              <a:rPr lang="el-GR" dirty="0" err="1"/>
              <a:t>odds</a:t>
            </a:r>
            <a:r>
              <a:rPr lang="el-GR" dirty="0"/>
              <a:t> </a:t>
            </a:r>
            <a:r>
              <a:rPr lang="el-GR" dirty="0" err="1"/>
              <a:t>ratio</a:t>
            </a:r>
            <a:r>
              <a:rPr lang="el-GR" dirty="0"/>
              <a:t>). </a:t>
            </a:r>
          </a:p>
        </p:txBody>
      </p:sp>
      <p:sp>
        <p:nvSpPr>
          <p:cNvPr id="4" name="Θέση αριθμού διαφάνειας 3">
            <a:extLst>
              <a:ext uri="{FF2B5EF4-FFF2-40B4-BE49-F238E27FC236}">
                <a16:creationId xmlns:a16="http://schemas.microsoft.com/office/drawing/2014/main" id="{B40D810D-8942-C373-0D3D-91880E99D1F4}"/>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29</a:t>
            </a:fld>
            <a:endParaRPr lang="en-US" altLang="el-GR" sz="2400" dirty="0">
              <a:latin typeface="+mn-lt"/>
            </a:endParaRPr>
          </a:p>
        </p:txBody>
      </p:sp>
    </p:spTree>
    <p:extLst>
      <p:ext uri="{BB962C8B-B14F-4D97-AF65-F5344CB8AC3E}">
        <p14:creationId xmlns:p14="http://schemas.microsoft.com/office/powerpoint/2010/main" val="304821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ανάλυση παλινδρόμησης</a:t>
            </a:r>
            <a:endParaRPr lang="en-US" dirty="0"/>
          </a:p>
        </p:txBody>
      </p:sp>
      <p:sp>
        <p:nvSpPr>
          <p:cNvPr id="3" name="Content Placeholder 2"/>
          <p:cNvSpPr>
            <a:spLocks noGrp="1"/>
          </p:cNvSpPr>
          <p:nvPr>
            <p:ph idx="1"/>
          </p:nvPr>
        </p:nvSpPr>
        <p:spPr>
          <a:xfrm>
            <a:off x="539552" y="2489200"/>
            <a:ext cx="8064896" cy="3748112"/>
          </a:xfrm>
        </p:spPr>
        <p:txBody>
          <a:bodyPr/>
          <a:lstStyle/>
          <a:p>
            <a:pPr algn="just"/>
            <a:r>
              <a:rPr lang="el-GR" altLang="el-GR" sz="2000" dirty="0"/>
              <a:t>Το στατιστικό κριτήριο που μας επιτρέπει να προβλέψουμε τις τιμές μιας μεταβλητής από τις τιμές μιας ή πολλών άλλων γνωστών μεταβλητών</a:t>
            </a:r>
          </a:p>
          <a:p>
            <a:pPr algn="just"/>
            <a:r>
              <a:rPr lang="el-GR" altLang="el-GR" sz="2000" dirty="0"/>
              <a:t>Η σχέση ανάμεσα στις μεταβλητές που μελετώνται χαρακτηρίζεται αιτιώδης, διότι οι τιμές της μιας μεταβλητής ερμηνεύουν τις τιμές της άλλης</a:t>
            </a:r>
          </a:p>
          <a:p>
            <a:pPr algn="just"/>
            <a:r>
              <a:rPr lang="el-GR" altLang="el-GR" sz="2000" dirty="0"/>
              <a:t>Μπορούμε να προσδιορίσουμε τον βαθμό στον οποίο μία ή περισσότερες ανεξάρτητες μεταβλητές προβλέπουν μια εξαρτημένη</a:t>
            </a:r>
          </a:p>
          <a:p>
            <a:pPr algn="l"/>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a:t>
            </a:fld>
            <a:endParaRPr lang="en-US" altLang="el-GR" sz="2400" dirty="0">
              <a:latin typeface="+mn-lt"/>
            </a:endParaRPr>
          </a:p>
        </p:txBody>
      </p:sp>
    </p:spTree>
    <p:extLst>
      <p:ext uri="{BB962C8B-B14F-4D97-AF65-F5344CB8AC3E}">
        <p14:creationId xmlns:p14="http://schemas.microsoft.com/office/powerpoint/2010/main" val="1176141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CEB13-B2B4-ABFA-E908-63159A3D871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0035BD1-00DF-161A-59CA-2D01919E49BF}"/>
              </a:ext>
            </a:extLst>
          </p:cNvPr>
          <p:cNvSpPr>
            <a:spLocks noGrp="1"/>
          </p:cNvSpPr>
          <p:nvPr>
            <p:ph type="title"/>
          </p:nvPr>
        </p:nvSpPr>
        <p:spPr>
          <a:xfrm>
            <a:off x="755576" y="927098"/>
            <a:ext cx="7234422" cy="709865"/>
          </a:xfrm>
        </p:spPr>
        <p:txBody>
          <a:bodyPr/>
          <a:lstStyle/>
          <a:p>
            <a:r>
              <a:rPr lang="el-GR" dirty="0"/>
              <a:t>Ο λόγος σχετικών πιθανοτήτων </a:t>
            </a:r>
            <a:r>
              <a:rPr lang="en-US" dirty="0"/>
              <a:t>(Odds ratio)</a:t>
            </a:r>
            <a:endParaRPr lang="el-GR" dirty="0"/>
          </a:p>
        </p:txBody>
      </p:sp>
      <p:sp>
        <p:nvSpPr>
          <p:cNvPr id="3" name="Θέση περιεχομένου 2">
            <a:extLst>
              <a:ext uri="{FF2B5EF4-FFF2-40B4-BE49-F238E27FC236}">
                <a16:creationId xmlns:a16="http://schemas.microsoft.com/office/drawing/2014/main" id="{0801FA0A-2551-D599-827D-99423BF6CDC4}"/>
              </a:ext>
            </a:extLst>
          </p:cNvPr>
          <p:cNvSpPr>
            <a:spLocks noGrp="1"/>
          </p:cNvSpPr>
          <p:nvPr>
            <p:ph idx="1"/>
          </p:nvPr>
        </p:nvSpPr>
        <p:spPr>
          <a:xfrm>
            <a:off x="395536" y="2204864"/>
            <a:ext cx="8352928" cy="3530600"/>
          </a:xfrm>
        </p:spPr>
        <p:txBody>
          <a:bodyPr/>
          <a:lstStyle/>
          <a:p>
            <a:r>
              <a:rPr lang="el-GR" dirty="0"/>
              <a:t>Η αναλογική μεταβολή του λόγου σχετικών πιθανοτήτων ερμηνεύεται ως εξής: </a:t>
            </a:r>
          </a:p>
          <a:p>
            <a:pPr marL="746125" lvl="1" indent="-342900">
              <a:buFont typeface="+mj-lt"/>
              <a:buAutoNum type="arabicPeriod"/>
            </a:pPr>
            <a:r>
              <a:rPr lang="el-GR" dirty="0"/>
              <a:t>Εάν η τιμή είναι 1, τότε δεν υπάρχει σχέση μεταξύ της προβλεπτικής μεταβλητής και της μεταβλητής κριτηρίου.</a:t>
            </a:r>
          </a:p>
          <a:p>
            <a:pPr marL="746125" lvl="1" indent="-342900">
              <a:buFont typeface="+mj-lt"/>
              <a:buAutoNum type="arabicPeriod"/>
            </a:pPr>
            <a:r>
              <a:rPr lang="el-GR" dirty="0"/>
              <a:t>Εάν η τιμή είναι &gt; 1, αυτό σημαίνει ότι καθώς η προβλεπτική μεταβλητή αυξάνεται, αυξάνεται και η σχετική πιθανότητα να εμφανιστεί το φαινόμενο. </a:t>
            </a:r>
          </a:p>
          <a:p>
            <a:pPr marL="746125" lvl="1" indent="-342900">
              <a:buFont typeface="+mj-lt"/>
              <a:buAutoNum type="arabicPeriod"/>
            </a:pPr>
            <a:r>
              <a:rPr lang="el-GR" dirty="0"/>
              <a:t>Αντίθετα, εάν η τιμή είναι &lt; 1, αυτό σημαίνει ότι καθώς η προβλεπτική μεταβλητή αυξάνεται, η πιθανότητα να εμφανιστεί το φαινόμενο μειώνεται.</a:t>
            </a:r>
          </a:p>
          <a:p>
            <a:r>
              <a:rPr lang="el-GR" dirty="0"/>
              <a:t>Όσο μεγαλύτερο το OR από το 1, τόσο ισχυρότερη η συσχέτιση μεταξύ της προβλεπτικής μεταβλητής και της μεταβλητής κριτήριο.</a:t>
            </a:r>
          </a:p>
          <a:p>
            <a:endParaRPr lang="el-GR" dirty="0"/>
          </a:p>
        </p:txBody>
      </p:sp>
      <p:sp>
        <p:nvSpPr>
          <p:cNvPr id="4" name="Θέση αριθμού διαφάνειας 3">
            <a:extLst>
              <a:ext uri="{FF2B5EF4-FFF2-40B4-BE49-F238E27FC236}">
                <a16:creationId xmlns:a16="http://schemas.microsoft.com/office/drawing/2014/main" id="{0FE9A8A8-4A6E-4482-EBA6-F9B9F7F2A088}"/>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30</a:t>
            </a:fld>
            <a:endParaRPr lang="en-US" altLang="el-GR" sz="2400" dirty="0">
              <a:latin typeface="+mn-lt"/>
            </a:endParaRPr>
          </a:p>
        </p:txBody>
      </p:sp>
    </p:spTree>
    <p:extLst>
      <p:ext uri="{BB962C8B-B14F-4D97-AF65-F5344CB8AC3E}">
        <p14:creationId xmlns:p14="http://schemas.microsoft.com/office/powerpoint/2010/main" val="2510964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59E35-C67C-C86D-7EF6-A224EA755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2CEDB-995B-48CE-3775-0E633BCA4CDA}"/>
              </a:ext>
            </a:extLst>
          </p:cNvPr>
          <p:cNvSpPr>
            <a:spLocks noGrp="1"/>
          </p:cNvSpPr>
          <p:nvPr>
            <p:ph type="title"/>
          </p:nvPr>
        </p:nvSpPr>
        <p:spPr/>
        <p:txBody>
          <a:bodyPr/>
          <a:lstStyle/>
          <a:p>
            <a:r>
              <a:rPr lang="el-GR" dirty="0"/>
              <a:t>Ένα παράδειγμα</a:t>
            </a:r>
            <a:endParaRPr lang="en-US" dirty="0"/>
          </a:p>
        </p:txBody>
      </p:sp>
      <p:sp>
        <p:nvSpPr>
          <p:cNvPr id="3" name="Content Placeholder 2">
            <a:extLst>
              <a:ext uri="{FF2B5EF4-FFF2-40B4-BE49-F238E27FC236}">
                <a16:creationId xmlns:a16="http://schemas.microsoft.com/office/drawing/2014/main" id="{28074A3A-79C0-E646-9B94-6C560CD56FAE}"/>
              </a:ext>
            </a:extLst>
          </p:cNvPr>
          <p:cNvSpPr>
            <a:spLocks noGrp="1"/>
          </p:cNvSpPr>
          <p:nvPr>
            <p:ph idx="1"/>
          </p:nvPr>
        </p:nvSpPr>
        <p:spPr>
          <a:xfrm>
            <a:off x="503548" y="2201168"/>
            <a:ext cx="8136904" cy="1227832"/>
          </a:xfrm>
        </p:spPr>
        <p:txBody>
          <a:bodyPr/>
          <a:lstStyle/>
          <a:p>
            <a:pPr algn="just"/>
            <a:r>
              <a:rPr lang="el-GR" dirty="0"/>
              <a:t>Μία σχολική ψυχολόγος θέλει να προβλέψει κατά πόσο κάποιος μαθητής θα εγκαταλείψει ή όχι το σχολείο με βάση ορισμένες μεταβλητές, όπως το φύλο, η αναποφασιστικότητα και η αυτεπάρκεια ως χαρακτηριστικά της προσωπικότητας, και το ετήσιο εισόδημα της οικογένειας. </a:t>
            </a:r>
          </a:p>
          <a:p>
            <a:pPr algn="just"/>
            <a:r>
              <a:rPr lang="el-GR" dirty="0"/>
              <a:t>Για τον σκοπό αυτό, ζήτησε από 189 μαθητές απ’ όλη την Ελλάδα να συμπληρώσουν μία κλίμακα αναποφασιστικότητας (υψηλότερη επίδοση σημαίνει μεγαλύτερη αναποφασιστικότητα), καθώς επίσης και ένα φυλλάδιο με δύο δημογραφικές πληροφορίες (φύλο και ετήσιο εισόδημα οικογένειας). </a:t>
            </a:r>
          </a:p>
          <a:p>
            <a:pPr algn="just"/>
            <a:r>
              <a:rPr lang="el-GR" dirty="0"/>
              <a:t>Σε αυτό το ερευνητικό πρωτόκολλο έχουμε μία μεταβλητή κριτήριο, την οποία θέλουμε να προβλέψουμε και η οποία είναι διχοτομική (0 = εγκατάλειψη σχολείου, 1= όχι εγκατάλειψη σχολείου). Επίσης, έχουμε τέσσερις προβλεπτικές μεταβλητές, τρεις συνεχείς και μία διακριτή (φύλο). Από τη στιγμή που θέλουμε να προβλέψουμε τις τιμές μιας διακριτής μεταβλητής με δύο επίπεδα με βάση τις τιμές τριών άλλων μεταβλητών, θα πρέπει να χρησιμοποιήσουμε τη </a:t>
            </a:r>
            <a:r>
              <a:rPr lang="el-GR" b="1" dirty="0" err="1">
                <a:solidFill>
                  <a:srgbClr val="C00000"/>
                </a:solidFill>
              </a:rPr>
              <a:t>διωνυμική</a:t>
            </a:r>
            <a:r>
              <a:rPr lang="el-GR" b="1" dirty="0">
                <a:solidFill>
                  <a:srgbClr val="C00000"/>
                </a:solidFill>
              </a:rPr>
              <a:t> λογιστική παλινδρόμηση</a:t>
            </a:r>
            <a:r>
              <a:rPr lang="el-GR" dirty="0"/>
              <a:t>.</a:t>
            </a:r>
            <a:endParaRPr lang="en-US" dirty="0"/>
          </a:p>
        </p:txBody>
      </p:sp>
      <p:sp>
        <p:nvSpPr>
          <p:cNvPr id="4" name="Slide Number Placeholder 3">
            <a:extLst>
              <a:ext uri="{FF2B5EF4-FFF2-40B4-BE49-F238E27FC236}">
                <a16:creationId xmlns:a16="http://schemas.microsoft.com/office/drawing/2014/main" id="{B35CE54C-EDB1-018B-A9B7-1BA6504731FA}"/>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31</a:t>
            </a:fld>
            <a:endParaRPr lang="en-US" altLang="el-GR" sz="2400" dirty="0">
              <a:latin typeface="+mn-lt"/>
            </a:endParaRPr>
          </a:p>
        </p:txBody>
      </p:sp>
    </p:spTree>
    <p:extLst>
      <p:ext uri="{BB962C8B-B14F-4D97-AF65-F5344CB8AC3E}">
        <p14:creationId xmlns:p14="http://schemas.microsoft.com/office/powerpoint/2010/main" val="3111526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AD7C6-AF34-1339-774B-549276F75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4CB8DE-7717-D3C2-2D03-D4979F16BF1A}"/>
              </a:ext>
            </a:extLst>
          </p:cNvPr>
          <p:cNvSpPr>
            <a:spLocks noGrp="1"/>
          </p:cNvSpPr>
          <p:nvPr>
            <p:ph type="title"/>
          </p:nvPr>
        </p:nvSpPr>
        <p:spPr>
          <a:xfrm>
            <a:off x="865970" y="927098"/>
            <a:ext cx="6658358" cy="709865"/>
          </a:xfrm>
        </p:spPr>
        <p:txBody>
          <a:bodyPr/>
          <a:lstStyle/>
          <a:p>
            <a:r>
              <a:rPr lang="el-GR" dirty="0"/>
              <a:t>Υπολογισμός της ανάλυσης λογιστικής παλινδρόμησης στο </a:t>
            </a:r>
            <a:r>
              <a:rPr lang="en-US" dirty="0"/>
              <a:t>SPSS</a:t>
            </a:r>
          </a:p>
        </p:txBody>
      </p:sp>
      <p:sp>
        <p:nvSpPr>
          <p:cNvPr id="3" name="Content Placeholder 2">
            <a:extLst>
              <a:ext uri="{FF2B5EF4-FFF2-40B4-BE49-F238E27FC236}">
                <a16:creationId xmlns:a16="http://schemas.microsoft.com/office/drawing/2014/main" id="{2CE6FFA2-A570-A0AA-1AF7-528D8875CA9E}"/>
              </a:ext>
            </a:extLst>
          </p:cNvPr>
          <p:cNvSpPr>
            <a:spLocks noGrp="1"/>
          </p:cNvSpPr>
          <p:nvPr>
            <p:ph idx="1"/>
          </p:nvPr>
        </p:nvSpPr>
        <p:spPr>
          <a:xfrm>
            <a:off x="539552" y="2348880"/>
            <a:ext cx="8136904" cy="435744"/>
          </a:xfrm>
        </p:spPr>
        <p:txBody>
          <a:bodyPr/>
          <a:lstStyle/>
          <a:p>
            <a:r>
              <a:rPr lang="el-GR" dirty="0">
                <a:solidFill>
                  <a:srgbClr val="C00000"/>
                </a:solidFill>
              </a:rPr>
              <a:t>Αποτελέσματα του </a:t>
            </a:r>
            <a:r>
              <a:rPr lang="en-US" dirty="0">
                <a:solidFill>
                  <a:srgbClr val="C00000"/>
                </a:solidFill>
              </a:rPr>
              <a:t>Omnibus Tests of Model Coefficients</a:t>
            </a:r>
            <a:endParaRPr lang="el-GR" dirty="0">
              <a:solidFill>
                <a:srgbClr val="C00000"/>
              </a:solidFill>
            </a:endParaRP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A24FE70-D647-E060-3A16-FE2DFEDA5BFC}"/>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32</a:t>
            </a:fld>
            <a:endParaRPr lang="en-US" altLang="el-GR" sz="2400" dirty="0">
              <a:latin typeface="+mn-lt"/>
            </a:endParaRPr>
          </a:p>
        </p:txBody>
      </p:sp>
      <p:pic>
        <p:nvPicPr>
          <p:cNvPr id="13" name="Εικόνα 12">
            <a:extLst>
              <a:ext uri="{FF2B5EF4-FFF2-40B4-BE49-F238E27FC236}">
                <a16:creationId xmlns:a16="http://schemas.microsoft.com/office/drawing/2014/main" id="{CE4F937E-9BCF-4EA5-9326-D47418F4E94F}"/>
              </a:ext>
            </a:extLst>
          </p:cNvPr>
          <p:cNvPicPr>
            <a:picLocks noChangeAspect="1"/>
          </p:cNvPicPr>
          <p:nvPr/>
        </p:nvPicPr>
        <p:blipFill>
          <a:blip r:embed="rId2"/>
          <a:stretch>
            <a:fillRect/>
          </a:stretch>
        </p:blipFill>
        <p:spPr>
          <a:xfrm>
            <a:off x="1187624" y="4751971"/>
            <a:ext cx="4211960" cy="1905699"/>
          </a:xfrm>
          <a:prstGeom prst="rect">
            <a:avLst/>
          </a:prstGeom>
        </p:spPr>
      </p:pic>
      <p:pic>
        <p:nvPicPr>
          <p:cNvPr id="15" name="Εικόνα 14">
            <a:extLst>
              <a:ext uri="{FF2B5EF4-FFF2-40B4-BE49-F238E27FC236}">
                <a16:creationId xmlns:a16="http://schemas.microsoft.com/office/drawing/2014/main" id="{D029224E-D05B-9E90-74D3-AA1CEDA2D073}"/>
              </a:ext>
            </a:extLst>
          </p:cNvPr>
          <p:cNvPicPr>
            <a:picLocks noChangeAspect="1"/>
          </p:cNvPicPr>
          <p:nvPr/>
        </p:nvPicPr>
        <p:blipFill>
          <a:blip r:embed="rId3"/>
          <a:stretch>
            <a:fillRect/>
          </a:stretch>
        </p:blipFill>
        <p:spPr>
          <a:xfrm>
            <a:off x="4537124" y="2784624"/>
            <a:ext cx="4104456" cy="1531603"/>
          </a:xfrm>
          <a:prstGeom prst="rect">
            <a:avLst/>
          </a:prstGeom>
        </p:spPr>
      </p:pic>
      <p:sp>
        <p:nvSpPr>
          <p:cNvPr id="16" name="Content Placeholder 2">
            <a:extLst>
              <a:ext uri="{FF2B5EF4-FFF2-40B4-BE49-F238E27FC236}">
                <a16:creationId xmlns:a16="http://schemas.microsoft.com/office/drawing/2014/main" id="{68DA662D-F5A6-CE10-0E6F-6AA5DB82474C}"/>
              </a:ext>
            </a:extLst>
          </p:cNvPr>
          <p:cNvSpPr txBox="1">
            <a:spLocks/>
          </p:cNvSpPr>
          <p:nvPr/>
        </p:nvSpPr>
        <p:spPr bwMode="auto">
          <a:xfrm>
            <a:off x="539552" y="4355360"/>
            <a:ext cx="8136904" cy="4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l-GR" dirty="0">
                <a:solidFill>
                  <a:srgbClr val="C00000"/>
                </a:solidFill>
              </a:rPr>
              <a:t>Αποτελέσματα του</a:t>
            </a:r>
            <a:r>
              <a:rPr lang="en-US" dirty="0">
                <a:solidFill>
                  <a:srgbClr val="C00000"/>
                </a:solidFill>
              </a:rPr>
              <a:t> Model Summary</a:t>
            </a:r>
            <a:endParaRPr lang="el-GR" dirty="0">
              <a:solidFill>
                <a:srgbClr val="C00000"/>
              </a:solidFill>
            </a:endParaRP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16774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9FB27-2D14-1C88-D30C-1540EFE449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993434-BB55-6868-52EB-C58C3299560A}"/>
              </a:ext>
            </a:extLst>
          </p:cNvPr>
          <p:cNvSpPr>
            <a:spLocks noGrp="1"/>
          </p:cNvSpPr>
          <p:nvPr>
            <p:ph type="title"/>
          </p:nvPr>
        </p:nvSpPr>
        <p:spPr>
          <a:xfrm>
            <a:off x="865970" y="927098"/>
            <a:ext cx="6658358" cy="709865"/>
          </a:xfrm>
        </p:spPr>
        <p:txBody>
          <a:bodyPr/>
          <a:lstStyle/>
          <a:p>
            <a:r>
              <a:rPr lang="el-GR" dirty="0"/>
              <a:t>Υπολογισμός της ανάλυσης λογιστικής παλινδρόμησης στο </a:t>
            </a:r>
            <a:r>
              <a:rPr lang="en-US" dirty="0"/>
              <a:t>SPSS</a:t>
            </a:r>
          </a:p>
        </p:txBody>
      </p:sp>
      <p:sp>
        <p:nvSpPr>
          <p:cNvPr id="3" name="Content Placeholder 2">
            <a:extLst>
              <a:ext uri="{FF2B5EF4-FFF2-40B4-BE49-F238E27FC236}">
                <a16:creationId xmlns:a16="http://schemas.microsoft.com/office/drawing/2014/main" id="{59C40634-B43D-56A2-3097-BAC26BE65410}"/>
              </a:ext>
            </a:extLst>
          </p:cNvPr>
          <p:cNvSpPr>
            <a:spLocks noGrp="1"/>
          </p:cNvSpPr>
          <p:nvPr>
            <p:ph idx="1"/>
          </p:nvPr>
        </p:nvSpPr>
        <p:spPr>
          <a:xfrm>
            <a:off x="539552" y="2348880"/>
            <a:ext cx="8136904" cy="435744"/>
          </a:xfrm>
        </p:spPr>
        <p:txBody>
          <a:bodyPr/>
          <a:lstStyle/>
          <a:p>
            <a:r>
              <a:rPr lang="el-GR" dirty="0">
                <a:solidFill>
                  <a:srgbClr val="C00000"/>
                </a:solidFill>
              </a:rPr>
              <a:t>Αποτελέσματα</a:t>
            </a:r>
            <a:r>
              <a:rPr lang="en-US" dirty="0">
                <a:solidFill>
                  <a:srgbClr val="C00000"/>
                </a:solidFill>
              </a:rPr>
              <a:t> </a:t>
            </a:r>
            <a:r>
              <a:rPr lang="el-GR" dirty="0">
                <a:solidFill>
                  <a:srgbClr val="C00000"/>
                </a:solidFill>
              </a:rPr>
              <a:t>του </a:t>
            </a:r>
            <a:r>
              <a:rPr lang="en-US" dirty="0">
                <a:solidFill>
                  <a:srgbClr val="C00000"/>
                </a:solidFill>
              </a:rPr>
              <a:t>Hosmer and </a:t>
            </a:r>
            <a:r>
              <a:rPr lang="en-US" dirty="0" err="1">
                <a:solidFill>
                  <a:srgbClr val="C00000"/>
                </a:solidFill>
              </a:rPr>
              <a:t>Lemeshow</a:t>
            </a:r>
            <a:r>
              <a:rPr lang="en-US" dirty="0">
                <a:solidFill>
                  <a:srgbClr val="C00000"/>
                </a:solidFill>
              </a:rPr>
              <a:t> Test</a:t>
            </a:r>
            <a:endParaRPr lang="el-GR" dirty="0">
              <a:solidFill>
                <a:srgbClr val="C00000"/>
              </a:solidFill>
            </a:endParaRP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0187E7F-D7F4-AA4C-2115-6B1667F9158E}"/>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33</a:t>
            </a:fld>
            <a:endParaRPr lang="en-US" altLang="el-GR" sz="2400" dirty="0">
              <a:latin typeface="+mn-lt"/>
            </a:endParaRPr>
          </a:p>
        </p:txBody>
      </p:sp>
      <p:pic>
        <p:nvPicPr>
          <p:cNvPr id="9" name="Εικόνα 8">
            <a:extLst>
              <a:ext uri="{FF2B5EF4-FFF2-40B4-BE49-F238E27FC236}">
                <a16:creationId xmlns:a16="http://schemas.microsoft.com/office/drawing/2014/main" id="{AF3D09AF-85A3-6CF3-B968-A6CBEBABEFAB}"/>
              </a:ext>
            </a:extLst>
          </p:cNvPr>
          <p:cNvPicPr>
            <a:picLocks noChangeAspect="1"/>
          </p:cNvPicPr>
          <p:nvPr/>
        </p:nvPicPr>
        <p:blipFill>
          <a:blip r:embed="rId2"/>
          <a:stretch>
            <a:fillRect/>
          </a:stretch>
        </p:blipFill>
        <p:spPr>
          <a:xfrm>
            <a:off x="467544" y="4581128"/>
            <a:ext cx="5975648" cy="2205741"/>
          </a:xfrm>
          <a:prstGeom prst="rect">
            <a:avLst/>
          </a:prstGeom>
        </p:spPr>
      </p:pic>
      <p:pic>
        <p:nvPicPr>
          <p:cNvPr id="11" name="Εικόνα 10">
            <a:extLst>
              <a:ext uri="{FF2B5EF4-FFF2-40B4-BE49-F238E27FC236}">
                <a16:creationId xmlns:a16="http://schemas.microsoft.com/office/drawing/2014/main" id="{6DA2C698-6F4B-2B4E-A20E-0EEA0D04CC63}"/>
              </a:ext>
            </a:extLst>
          </p:cNvPr>
          <p:cNvPicPr>
            <a:picLocks noChangeAspect="1"/>
          </p:cNvPicPr>
          <p:nvPr/>
        </p:nvPicPr>
        <p:blipFill>
          <a:blip r:embed="rId3"/>
          <a:stretch>
            <a:fillRect/>
          </a:stretch>
        </p:blipFill>
        <p:spPr>
          <a:xfrm>
            <a:off x="5148064" y="2758290"/>
            <a:ext cx="3744416" cy="1120778"/>
          </a:xfrm>
          <a:prstGeom prst="rect">
            <a:avLst/>
          </a:prstGeom>
        </p:spPr>
      </p:pic>
      <p:sp>
        <p:nvSpPr>
          <p:cNvPr id="5" name="Content Placeholder 2">
            <a:extLst>
              <a:ext uri="{FF2B5EF4-FFF2-40B4-BE49-F238E27FC236}">
                <a16:creationId xmlns:a16="http://schemas.microsoft.com/office/drawing/2014/main" id="{7EC109F3-B2A4-CF65-9EE3-6BDC80D80FDF}"/>
              </a:ext>
            </a:extLst>
          </p:cNvPr>
          <p:cNvSpPr txBox="1">
            <a:spLocks/>
          </p:cNvSpPr>
          <p:nvPr/>
        </p:nvSpPr>
        <p:spPr bwMode="auto">
          <a:xfrm>
            <a:off x="569822" y="3879068"/>
            <a:ext cx="8136904" cy="4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l-GR" dirty="0">
                <a:solidFill>
                  <a:srgbClr val="C00000"/>
                </a:solidFill>
              </a:rPr>
              <a:t>Αποτελέσματα</a:t>
            </a:r>
            <a:r>
              <a:rPr lang="en-US" dirty="0">
                <a:solidFill>
                  <a:srgbClr val="C00000"/>
                </a:solidFill>
              </a:rPr>
              <a:t> </a:t>
            </a:r>
            <a:r>
              <a:rPr lang="el-GR" dirty="0">
                <a:solidFill>
                  <a:srgbClr val="C00000"/>
                </a:solidFill>
              </a:rPr>
              <a:t>του </a:t>
            </a:r>
            <a:r>
              <a:rPr lang="en-US" dirty="0">
                <a:solidFill>
                  <a:srgbClr val="C00000"/>
                </a:solidFill>
              </a:rPr>
              <a:t>Classification Table</a:t>
            </a:r>
            <a:endParaRPr lang="el-GR" dirty="0">
              <a:solidFill>
                <a:srgbClr val="C00000"/>
              </a:solidFill>
            </a:endParaRP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38323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D71F4-7465-E43D-76EE-3C71AFC73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6EB5CD-E234-F301-EB8E-C5954FE98899}"/>
              </a:ext>
            </a:extLst>
          </p:cNvPr>
          <p:cNvSpPr>
            <a:spLocks noGrp="1"/>
          </p:cNvSpPr>
          <p:nvPr>
            <p:ph type="title"/>
          </p:nvPr>
        </p:nvSpPr>
        <p:spPr>
          <a:xfrm>
            <a:off x="865970" y="927098"/>
            <a:ext cx="6658358" cy="709865"/>
          </a:xfrm>
        </p:spPr>
        <p:txBody>
          <a:bodyPr/>
          <a:lstStyle/>
          <a:p>
            <a:r>
              <a:rPr lang="el-GR" dirty="0"/>
              <a:t>Υπολογισμός της ανάλυσης λογιστικής παλινδρόμησης στο </a:t>
            </a:r>
            <a:r>
              <a:rPr lang="en-US" dirty="0"/>
              <a:t>SPSS</a:t>
            </a:r>
          </a:p>
        </p:txBody>
      </p:sp>
      <p:sp>
        <p:nvSpPr>
          <p:cNvPr id="3" name="Content Placeholder 2">
            <a:extLst>
              <a:ext uri="{FF2B5EF4-FFF2-40B4-BE49-F238E27FC236}">
                <a16:creationId xmlns:a16="http://schemas.microsoft.com/office/drawing/2014/main" id="{7DF97457-2C8F-4182-D421-E7099A0A7411}"/>
              </a:ext>
            </a:extLst>
          </p:cNvPr>
          <p:cNvSpPr>
            <a:spLocks noGrp="1"/>
          </p:cNvSpPr>
          <p:nvPr>
            <p:ph idx="1"/>
          </p:nvPr>
        </p:nvSpPr>
        <p:spPr>
          <a:xfrm>
            <a:off x="539552" y="2348880"/>
            <a:ext cx="8136904" cy="435744"/>
          </a:xfrm>
        </p:spPr>
        <p:txBody>
          <a:bodyPr/>
          <a:lstStyle/>
          <a:p>
            <a:r>
              <a:rPr lang="el-GR" dirty="0">
                <a:solidFill>
                  <a:srgbClr val="C00000"/>
                </a:solidFill>
              </a:rPr>
              <a:t>Πίνακας συντελεστών του μοντέλου</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3CA584A-9F5E-FBA4-AD75-744C84B87257}"/>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34</a:t>
            </a:fld>
            <a:endParaRPr lang="en-US" altLang="el-GR" sz="2400" dirty="0">
              <a:latin typeface="+mn-lt"/>
            </a:endParaRPr>
          </a:p>
        </p:txBody>
      </p:sp>
      <p:pic>
        <p:nvPicPr>
          <p:cNvPr id="7" name="Εικόνα 6">
            <a:extLst>
              <a:ext uri="{FF2B5EF4-FFF2-40B4-BE49-F238E27FC236}">
                <a16:creationId xmlns:a16="http://schemas.microsoft.com/office/drawing/2014/main" id="{C4D79E51-392C-F86E-0BC4-EE25414B9242}"/>
              </a:ext>
            </a:extLst>
          </p:cNvPr>
          <p:cNvPicPr>
            <a:picLocks noChangeAspect="1"/>
          </p:cNvPicPr>
          <p:nvPr/>
        </p:nvPicPr>
        <p:blipFill>
          <a:blip r:embed="rId2"/>
          <a:stretch>
            <a:fillRect/>
          </a:stretch>
        </p:blipFill>
        <p:spPr>
          <a:xfrm>
            <a:off x="0" y="2924944"/>
            <a:ext cx="9144000" cy="3009070"/>
          </a:xfrm>
          <a:prstGeom prst="rect">
            <a:avLst/>
          </a:prstGeom>
        </p:spPr>
      </p:pic>
    </p:spTree>
    <p:extLst>
      <p:ext uri="{BB962C8B-B14F-4D97-AF65-F5344CB8AC3E}">
        <p14:creationId xmlns:p14="http://schemas.microsoft.com/office/powerpoint/2010/main" val="1694830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82F15-EDD6-5637-5581-CADF4FB8A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FDA76-2B5D-E33A-F14E-768A5A53FB3A}"/>
              </a:ext>
            </a:extLst>
          </p:cNvPr>
          <p:cNvSpPr>
            <a:spLocks noGrp="1"/>
          </p:cNvSpPr>
          <p:nvPr>
            <p:ph type="title"/>
          </p:nvPr>
        </p:nvSpPr>
        <p:spPr>
          <a:xfrm>
            <a:off x="865970" y="927098"/>
            <a:ext cx="6812768" cy="709865"/>
          </a:xfrm>
        </p:spPr>
        <p:txBody>
          <a:bodyPr/>
          <a:lstStyle/>
          <a:p>
            <a:r>
              <a:rPr lang="el-GR" dirty="0"/>
              <a:t>Αναφορά αποτελεσμάτων</a:t>
            </a:r>
            <a:endParaRPr lang="en-US" dirty="0"/>
          </a:p>
        </p:txBody>
      </p:sp>
      <p:sp>
        <p:nvSpPr>
          <p:cNvPr id="4" name="Slide Number Placeholder 3">
            <a:extLst>
              <a:ext uri="{FF2B5EF4-FFF2-40B4-BE49-F238E27FC236}">
                <a16:creationId xmlns:a16="http://schemas.microsoft.com/office/drawing/2014/main" id="{0A2092AC-5246-9EE9-B058-718D5ADBAE89}"/>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35</a:t>
            </a:fld>
            <a:endParaRPr lang="en-US" altLang="el-GR" sz="2400" dirty="0">
              <a:latin typeface="+mn-lt"/>
            </a:endParaRPr>
          </a:p>
        </p:txBody>
      </p:sp>
      <p:pic>
        <p:nvPicPr>
          <p:cNvPr id="6" name="Εικόνα 5">
            <a:extLst>
              <a:ext uri="{FF2B5EF4-FFF2-40B4-BE49-F238E27FC236}">
                <a16:creationId xmlns:a16="http://schemas.microsoft.com/office/drawing/2014/main" id="{9A0B08E5-657C-675C-2F4F-9A0B08916E1B}"/>
              </a:ext>
            </a:extLst>
          </p:cNvPr>
          <p:cNvPicPr>
            <a:picLocks noChangeAspect="1"/>
          </p:cNvPicPr>
          <p:nvPr/>
        </p:nvPicPr>
        <p:blipFill>
          <a:blip r:embed="rId2"/>
          <a:stretch>
            <a:fillRect/>
          </a:stretch>
        </p:blipFill>
        <p:spPr>
          <a:xfrm>
            <a:off x="0" y="2204864"/>
            <a:ext cx="9144000" cy="4653136"/>
          </a:xfrm>
          <a:prstGeom prst="rect">
            <a:avLst/>
          </a:prstGeom>
        </p:spPr>
      </p:pic>
    </p:spTree>
    <p:extLst>
      <p:ext uri="{BB962C8B-B14F-4D97-AF65-F5344CB8AC3E}">
        <p14:creationId xmlns:p14="http://schemas.microsoft.com/office/powerpoint/2010/main" val="195510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7" y="692696"/>
            <a:ext cx="7004051" cy="944267"/>
          </a:xfrm>
        </p:spPr>
        <p:txBody>
          <a:bodyPr/>
          <a:lstStyle/>
          <a:p>
            <a:r>
              <a:rPr lang="el-GR" dirty="0"/>
              <a:t>Βασικές έννοιες</a:t>
            </a:r>
            <a:endParaRPr lang="en-US" dirty="0"/>
          </a:p>
        </p:txBody>
      </p:sp>
      <p:sp>
        <p:nvSpPr>
          <p:cNvPr id="3" name="Content Placeholder 2"/>
          <p:cNvSpPr>
            <a:spLocks noGrp="1"/>
          </p:cNvSpPr>
          <p:nvPr>
            <p:ph idx="1"/>
          </p:nvPr>
        </p:nvSpPr>
        <p:spPr>
          <a:xfrm>
            <a:off x="539552" y="2276872"/>
            <a:ext cx="8064896" cy="4285853"/>
          </a:xfrm>
        </p:spPr>
        <p:txBody>
          <a:bodyPr/>
          <a:lstStyle/>
          <a:p>
            <a:pPr algn="just">
              <a:spcBef>
                <a:spcPts val="600"/>
              </a:spcBef>
              <a:spcAft>
                <a:spcPts val="0"/>
              </a:spcAft>
            </a:pPr>
            <a:r>
              <a:rPr lang="el-GR" sz="2400" b="1" i="0" u="none" strike="noStrike" baseline="0" dirty="0"/>
              <a:t>Ερμηνευτική ή προβλεπτική μεταβλητή:</a:t>
            </a:r>
          </a:p>
          <a:p>
            <a:pPr marL="0" indent="0" algn="just">
              <a:spcBef>
                <a:spcPts val="600"/>
              </a:spcBef>
              <a:spcAft>
                <a:spcPts val="0"/>
              </a:spcAft>
              <a:buNone/>
            </a:pPr>
            <a:r>
              <a:rPr lang="el-GR" sz="2000" dirty="0"/>
              <a:t>	</a:t>
            </a:r>
            <a:r>
              <a:rPr lang="el-GR" sz="2000" b="0" i="0" u="none" strike="noStrike" baseline="0" dirty="0"/>
              <a:t>Η μεταβλητή της οποίας γνωρίζουμε τις τιμές</a:t>
            </a:r>
          </a:p>
          <a:p>
            <a:pPr algn="just">
              <a:spcBef>
                <a:spcPts val="600"/>
              </a:spcBef>
              <a:spcAft>
                <a:spcPts val="0"/>
              </a:spcAft>
            </a:pPr>
            <a:r>
              <a:rPr lang="el-GR" sz="2400" b="1" i="0" u="none" strike="noStrike" baseline="0" dirty="0"/>
              <a:t>Μεταβλητή Κριτήριο:</a:t>
            </a:r>
          </a:p>
          <a:p>
            <a:pPr marL="0" indent="0" algn="just">
              <a:spcBef>
                <a:spcPts val="600"/>
              </a:spcBef>
              <a:spcAft>
                <a:spcPts val="0"/>
              </a:spcAft>
              <a:buNone/>
            </a:pPr>
            <a:r>
              <a:rPr lang="el-GR" sz="2000" dirty="0"/>
              <a:t>	</a:t>
            </a:r>
            <a:r>
              <a:rPr lang="el-GR" sz="2000" b="0" i="0" u="none" strike="noStrike" baseline="0" dirty="0"/>
              <a:t>H μεταβλητή της οποίας θέλουμε να προβλέψουμε τις τιμές</a:t>
            </a:r>
          </a:p>
          <a:p>
            <a:pPr algn="just">
              <a:spcBef>
                <a:spcPts val="600"/>
              </a:spcBef>
              <a:spcAft>
                <a:spcPts val="0"/>
              </a:spcAft>
            </a:pPr>
            <a:r>
              <a:rPr lang="el-GR" sz="2400" b="1" i="0" u="none" strike="noStrike" baseline="0" dirty="0"/>
              <a:t>Απλή Παλινδρόμηση:</a:t>
            </a:r>
          </a:p>
          <a:p>
            <a:pPr marL="0" indent="0" algn="just">
              <a:spcBef>
                <a:spcPts val="600"/>
              </a:spcBef>
              <a:spcAft>
                <a:spcPts val="0"/>
              </a:spcAft>
              <a:buNone/>
            </a:pPr>
            <a:r>
              <a:rPr lang="el-GR" sz="2000" dirty="0"/>
              <a:t>	</a:t>
            </a:r>
            <a:r>
              <a:rPr lang="el-GR" sz="2000" b="0" i="0" u="none" strike="noStrike" baseline="0" dirty="0"/>
              <a:t>Όταν έχουμε μια προβλεπτική μεταβλητή</a:t>
            </a:r>
          </a:p>
          <a:p>
            <a:pPr algn="just">
              <a:spcBef>
                <a:spcPts val="600"/>
              </a:spcBef>
              <a:spcAft>
                <a:spcPts val="0"/>
              </a:spcAft>
            </a:pPr>
            <a:r>
              <a:rPr lang="el-GR" sz="2400" b="1" i="0" u="none" strike="noStrike" baseline="0" dirty="0"/>
              <a:t>Πολλαπλή Παλινδρόμηση:</a:t>
            </a:r>
          </a:p>
          <a:p>
            <a:pPr marL="0" indent="0" algn="just">
              <a:spcBef>
                <a:spcPts val="600"/>
              </a:spcBef>
              <a:spcAft>
                <a:spcPts val="0"/>
              </a:spcAft>
              <a:buNone/>
            </a:pPr>
            <a:r>
              <a:rPr lang="el-GR" sz="2000" dirty="0"/>
              <a:t>	</a:t>
            </a:r>
            <a:r>
              <a:rPr lang="el-GR" sz="2000" b="0" i="0" u="none" strike="noStrike" baseline="0" dirty="0"/>
              <a:t>Όταν έχουμε πολλές προβλεπτικές μεταβλητές</a:t>
            </a:r>
            <a:endParaRPr lang="en-US" sz="2000"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4</a:t>
            </a:fld>
            <a:endParaRPr lang="en-US" altLang="el-GR" sz="2400" dirty="0">
              <a:latin typeface="+mn-lt"/>
            </a:endParaRPr>
          </a:p>
        </p:txBody>
      </p:sp>
    </p:spTree>
    <p:extLst>
      <p:ext uri="{BB962C8B-B14F-4D97-AF65-F5344CB8AC3E}">
        <p14:creationId xmlns:p14="http://schemas.microsoft.com/office/powerpoint/2010/main" val="383993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018398" cy="709865"/>
          </a:xfrm>
        </p:spPr>
        <p:txBody>
          <a:bodyPr/>
          <a:lstStyle/>
          <a:p>
            <a:r>
              <a:rPr lang="el-GR" dirty="0"/>
              <a:t>Κριτήρια για την εφαρμογή του κριτηρίου</a:t>
            </a:r>
            <a:endParaRPr lang="en-US" dirty="0"/>
          </a:p>
        </p:txBody>
      </p:sp>
      <p:sp>
        <p:nvSpPr>
          <p:cNvPr id="3" name="Content Placeholder 2"/>
          <p:cNvSpPr>
            <a:spLocks noGrp="1"/>
          </p:cNvSpPr>
          <p:nvPr>
            <p:ph idx="1"/>
          </p:nvPr>
        </p:nvSpPr>
        <p:spPr>
          <a:xfrm>
            <a:off x="539552" y="2297882"/>
            <a:ext cx="8064896" cy="579760"/>
          </a:xfrm>
        </p:spPr>
        <p:txBody>
          <a:bodyPr/>
          <a:lstStyle/>
          <a:p>
            <a:r>
              <a:rPr lang="el-GR" sz="2800" dirty="0"/>
              <a:t>Οι δύο μεταβλητές να </a:t>
            </a:r>
            <a:r>
              <a:rPr lang="el-GR" sz="2800" b="1" dirty="0">
                <a:solidFill>
                  <a:srgbClr val="C00000"/>
                </a:solidFill>
              </a:rPr>
              <a:t>συσχετίζονται</a:t>
            </a:r>
            <a:r>
              <a:rPr lang="el-GR" sz="2800" dirty="0"/>
              <a:t> μεταξύ τους σε ικανοποιητικό βαθμό</a:t>
            </a:r>
          </a:p>
          <a:p>
            <a:r>
              <a:rPr lang="el-GR" sz="2800" dirty="0"/>
              <a:t>Να έχουν </a:t>
            </a:r>
            <a:r>
              <a:rPr lang="el-GR" sz="2800" b="1" dirty="0">
                <a:solidFill>
                  <a:srgbClr val="C00000"/>
                </a:solidFill>
              </a:rPr>
              <a:t>ευθύγραμμη</a:t>
            </a:r>
            <a:r>
              <a:rPr lang="el-GR" sz="2800" dirty="0"/>
              <a:t> σχέση μεταξύ τους</a:t>
            </a:r>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5</a:t>
            </a:fld>
            <a:endParaRPr lang="en-US" altLang="el-GR" sz="2400" dirty="0">
              <a:latin typeface="+mn-lt"/>
            </a:endParaRPr>
          </a:p>
        </p:txBody>
      </p:sp>
    </p:spTree>
    <p:extLst>
      <p:ext uri="{BB962C8B-B14F-4D97-AF65-F5344CB8AC3E}">
        <p14:creationId xmlns:p14="http://schemas.microsoft.com/office/powerpoint/2010/main" val="3694653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Ένα παράδειγμα</a:t>
            </a:r>
            <a:endParaRPr lang="en-US" dirty="0"/>
          </a:p>
        </p:txBody>
      </p:sp>
      <p:sp>
        <p:nvSpPr>
          <p:cNvPr id="3" name="Content Placeholder 2"/>
          <p:cNvSpPr>
            <a:spLocks noGrp="1"/>
          </p:cNvSpPr>
          <p:nvPr>
            <p:ph idx="1"/>
          </p:nvPr>
        </p:nvSpPr>
        <p:spPr>
          <a:xfrm>
            <a:off x="503548" y="2201168"/>
            <a:ext cx="8136904" cy="1227832"/>
          </a:xfrm>
        </p:spPr>
        <p:txBody>
          <a:bodyPr/>
          <a:lstStyle/>
          <a:p>
            <a:pPr algn="just"/>
            <a:r>
              <a:rPr lang="el-GR" sz="1800" dirty="0"/>
              <a:t>Ένας ερευνητής θέλει να μελετήσει τη σχέση που υπάρχει ανάμεσα στον βαθμό </a:t>
            </a:r>
            <a:r>
              <a:rPr lang="el-GR" sz="1800" b="1" dirty="0">
                <a:solidFill>
                  <a:srgbClr val="C00000"/>
                </a:solidFill>
              </a:rPr>
              <a:t>αισιοδοξίας</a:t>
            </a:r>
            <a:r>
              <a:rPr lang="el-GR" sz="1800" dirty="0"/>
              <a:t> του ατόμου και την </a:t>
            </a:r>
            <a:r>
              <a:rPr lang="el-GR" sz="1800" b="1" dirty="0">
                <a:solidFill>
                  <a:srgbClr val="C00000"/>
                </a:solidFill>
              </a:rPr>
              <a:t>υγεία</a:t>
            </a:r>
            <a:r>
              <a:rPr lang="el-GR" sz="1800" dirty="0"/>
              <a:t>.</a:t>
            </a:r>
          </a:p>
          <a:p>
            <a:pPr algn="just"/>
            <a:r>
              <a:rPr lang="el-GR" sz="1800" dirty="0"/>
              <a:t>Πιο συγκεκριμένα, θέλει να διαπιστώσει κατά πόσο μπορεί κάποιος να </a:t>
            </a:r>
            <a:r>
              <a:rPr lang="el-GR" sz="1800" b="1" dirty="0">
                <a:solidFill>
                  <a:srgbClr val="C00000"/>
                </a:solidFill>
              </a:rPr>
              <a:t>προβλέψει</a:t>
            </a:r>
            <a:r>
              <a:rPr lang="el-GR" sz="1800" dirty="0"/>
              <a:t> τη σωματική υγεία του ατόμου, βασιζόμενος στην επίδοσή του σε ένα ψυχομετρικό εργαλείο αισιοδοξίας</a:t>
            </a:r>
          </a:p>
          <a:p>
            <a:pPr algn="just"/>
            <a:r>
              <a:rPr lang="el-GR" dirty="0"/>
              <a:t>Επιπρόσθετα, θέλει να καταλάβει τη σχέση που έχουν αυτές οι μεταβλητές μεταξύ τους. Για παράδειγμα, πόσο αυξάνεται η τιμή του ατόμου στην κλίμακα που μετρά τη σωματική υγεία όταν αυξηθεί κατά μία μονάδα η επίδοσή του στην κλίμακα της αισιοδοξίας;</a:t>
            </a:r>
          </a:p>
          <a:p>
            <a:pPr algn="just"/>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6</a:t>
            </a:fld>
            <a:endParaRPr lang="en-US" altLang="el-GR" sz="2400" dirty="0">
              <a:latin typeface="+mn-lt"/>
            </a:endParaRPr>
          </a:p>
        </p:txBody>
      </p:sp>
    </p:spTree>
    <p:extLst>
      <p:ext uri="{BB962C8B-B14F-4D97-AF65-F5344CB8AC3E}">
        <p14:creationId xmlns:p14="http://schemas.microsoft.com/office/powerpoint/2010/main" val="204074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53BAF-95CC-58C8-F2A8-8343186B3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0B2AF-DE1D-187A-EC0B-778A275B4A52}"/>
              </a:ext>
            </a:extLst>
          </p:cNvPr>
          <p:cNvSpPr>
            <a:spLocks noGrp="1"/>
          </p:cNvSpPr>
          <p:nvPr>
            <p:ph type="title"/>
          </p:nvPr>
        </p:nvSpPr>
        <p:spPr>
          <a:xfrm>
            <a:off x="865970" y="927098"/>
            <a:ext cx="7018398" cy="709865"/>
          </a:xfrm>
        </p:spPr>
        <p:txBody>
          <a:bodyPr/>
          <a:lstStyle/>
          <a:p>
            <a:r>
              <a:rPr lang="el-GR" dirty="0"/>
              <a:t>Ικανοποιούνται οι προϋποθέσεις για τη χρήση της παλινδρόμησης;</a:t>
            </a:r>
            <a:endParaRPr lang="en-US" dirty="0"/>
          </a:p>
        </p:txBody>
      </p:sp>
      <p:sp>
        <p:nvSpPr>
          <p:cNvPr id="3" name="Content Placeholder 2">
            <a:extLst>
              <a:ext uri="{FF2B5EF4-FFF2-40B4-BE49-F238E27FC236}">
                <a16:creationId xmlns:a16="http://schemas.microsoft.com/office/drawing/2014/main" id="{DFD43CBC-901C-B791-D214-86227C9ED28F}"/>
              </a:ext>
            </a:extLst>
          </p:cNvPr>
          <p:cNvSpPr>
            <a:spLocks noGrp="1"/>
          </p:cNvSpPr>
          <p:nvPr>
            <p:ph idx="1"/>
          </p:nvPr>
        </p:nvSpPr>
        <p:spPr>
          <a:xfrm>
            <a:off x="539552" y="2297882"/>
            <a:ext cx="8064896" cy="579760"/>
          </a:xfrm>
        </p:spPr>
        <p:txBody>
          <a:bodyPr/>
          <a:lstStyle/>
          <a:p>
            <a:r>
              <a:rPr lang="el-GR" sz="2800" dirty="0"/>
              <a:t>Ο δείκτης συσχέτισης μεταξύ των δύο μεταβλητών είναι r = 0,76</a:t>
            </a:r>
          </a:p>
          <a:p>
            <a:r>
              <a:rPr lang="el-GR" sz="2800" dirty="0"/>
              <a:t>Η σχέση μεταξύ τους είναι ευθύγραμμη, όπως φαίνεται και από το διάγραμμα διασποράς (επόμενη διαφάνεια)</a:t>
            </a:r>
          </a:p>
          <a:p>
            <a:endParaRPr lang="el-GR" sz="2800" dirty="0"/>
          </a:p>
        </p:txBody>
      </p:sp>
      <p:sp>
        <p:nvSpPr>
          <p:cNvPr id="4" name="Slide Number Placeholder 3">
            <a:extLst>
              <a:ext uri="{FF2B5EF4-FFF2-40B4-BE49-F238E27FC236}">
                <a16:creationId xmlns:a16="http://schemas.microsoft.com/office/drawing/2014/main" id="{311E1922-CAF4-3A68-02D1-1B07A08217EA}"/>
              </a:ext>
            </a:extLst>
          </p:cNvPr>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7</a:t>
            </a:fld>
            <a:endParaRPr lang="en-US" altLang="el-GR" sz="2400" dirty="0">
              <a:latin typeface="+mn-lt"/>
            </a:endParaRPr>
          </a:p>
        </p:txBody>
      </p:sp>
    </p:spTree>
    <p:extLst>
      <p:ext uri="{BB962C8B-B14F-4D97-AF65-F5344CB8AC3E}">
        <p14:creationId xmlns:p14="http://schemas.microsoft.com/office/powerpoint/2010/main" val="103227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27098"/>
            <a:ext cx="7954502" cy="709865"/>
          </a:xfrm>
        </p:spPr>
        <p:txBody>
          <a:bodyPr/>
          <a:lstStyle/>
          <a:p>
            <a:r>
              <a:rPr lang="el-GR" dirty="0"/>
              <a:t>Το διάγραμμα διασποράς για τις μεταβλητές της αισιοδοξίας (Χ) και της σωματικής υγείας (Υ)</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8</a:t>
            </a:fld>
            <a:endParaRPr lang="en-US" altLang="el-GR" sz="2400" dirty="0">
              <a:latin typeface="+mn-lt"/>
            </a:endParaRPr>
          </a:p>
        </p:txBody>
      </p:sp>
      <p:pic>
        <p:nvPicPr>
          <p:cNvPr id="5" name="Εικόνα 4">
            <a:extLst>
              <a:ext uri="{FF2B5EF4-FFF2-40B4-BE49-F238E27FC236}">
                <a16:creationId xmlns:a16="http://schemas.microsoft.com/office/drawing/2014/main" id="{5B0A84CF-2BEF-FBE2-B511-9D0BC7399CD5}"/>
              </a:ext>
            </a:extLst>
          </p:cNvPr>
          <p:cNvPicPr>
            <a:picLocks noChangeAspect="1"/>
          </p:cNvPicPr>
          <p:nvPr/>
        </p:nvPicPr>
        <p:blipFill>
          <a:blip r:embed="rId2"/>
          <a:stretch>
            <a:fillRect/>
          </a:stretch>
        </p:blipFill>
        <p:spPr>
          <a:xfrm>
            <a:off x="1205880" y="2591574"/>
            <a:ext cx="6732240" cy="3935705"/>
          </a:xfrm>
          <a:prstGeom prst="rect">
            <a:avLst/>
          </a:prstGeom>
        </p:spPr>
      </p:pic>
    </p:spTree>
    <p:extLst>
      <p:ext uri="{BB962C8B-B14F-4D97-AF65-F5344CB8AC3E}">
        <p14:creationId xmlns:p14="http://schemas.microsoft.com/office/powerpoint/2010/main" val="176542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Η γραμμή παλινδρόμησης</a:t>
            </a:r>
            <a:endParaRPr lang="en-US" dirty="0"/>
          </a:p>
        </p:txBody>
      </p:sp>
      <p:sp>
        <p:nvSpPr>
          <p:cNvPr id="3" name="Content Placeholder 2"/>
          <p:cNvSpPr>
            <a:spLocks noGrp="1"/>
          </p:cNvSpPr>
          <p:nvPr>
            <p:ph idx="1"/>
          </p:nvPr>
        </p:nvSpPr>
        <p:spPr>
          <a:xfrm>
            <a:off x="503548" y="2268786"/>
            <a:ext cx="8136904" cy="579760"/>
          </a:xfrm>
        </p:spPr>
        <p:txBody>
          <a:bodyPr/>
          <a:lstStyle/>
          <a:p>
            <a:r>
              <a:rPr lang="el-GR" sz="2000" dirty="0"/>
              <a:t>Η γραμμή που περνά όσο το δυνατόν </a:t>
            </a:r>
            <a:r>
              <a:rPr lang="el-GR" sz="2000" b="1" dirty="0"/>
              <a:t>πλησιέστερα</a:t>
            </a:r>
            <a:r>
              <a:rPr lang="el-GR" sz="2000" dirty="0"/>
              <a:t> από τα περισσότερα σημεία του διαγράμματος διασποράς</a:t>
            </a:r>
          </a:p>
          <a:p>
            <a:r>
              <a:rPr lang="el-GR" sz="2000" dirty="0"/>
              <a:t>Ο τύπος:</a:t>
            </a:r>
          </a:p>
          <a:p>
            <a:endParaRPr lang="el-GR" sz="2000" dirty="0"/>
          </a:p>
          <a:p>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9</a:t>
            </a:fld>
            <a:endParaRPr lang="en-US" altLang="el-GR" sz="2400" dirty="0">
              <a:latin typeface="+mn-lt"/>
            </a:endParaRPr>
          </a:p>
        </p:txBody>
      </p:sp>
      <p:pic>
        <p:nvPicPr>
          <p:cNvPr id="7" name="Εικόνα 6">
            <a:extLst>
              <a:ext uri="{FF2B5EF4-FFF2-40B4-BE49-F238E27FC236}">
                <a16:creationId xmlns:a16="http://schemas.microsoft.com/office/drawing/2014/main" id="{61001D5A-5A1B-4FE4-F3FE-69E263FFAD93}"/>
              </a:ext>
            </a:extLst>
          </p:cNvPr>
          <p:cNvPicPr>
            <a:picLocks noChangeAspect="1"/>
          </p:cNvPicPr>
          <p:nvPr/>
        </p:nvPicPr>
        <p:blipFill>
          <a:blip r:embed="rId2"/>
          <a:stretch>
            <a:fillRect/>
          </a:stretch>
        </p:blipFill>
        <p:spPr>
          <a:xfrm>
            <a:off x="1459843" y="3509787"/>
            <a:ext cx="5625021" cy="3068193"/>
          </a:xfrm>
          <a:prstGeom prst="rect">
            <a:avLst/>
          </a:prstGeom>
        </p:spPr>
      </p:pic>
    </p:spTree>
    <p:extLst>
      <p:ext uri="{BB962C8B-B14F-4D97-AF65-F5344CB8AC3E}">
        <p14:creationId xmlns:p14="http://schemas.microsoft.com/office/powerpoint/2010/main" val="1901620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Vanho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heme-Vanhove" id="{EA4D7CFF-F74A-7A48-87D6-C7AA06D573FD}" vid="{963A5AEF-4D68-7B48-B976-AF49F0E9A62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4517</TotalTime>
  <Words>1861</Words>
  <Application>Microsoft Office PowerPoint</Application>
  <PresentationFormat>Προβολή στην οθόνη (4:3)</PresentationFormat>
  <Paragraphs>168</Paragraphs>
  <Slides>35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35</vt:i4>
      </vt:variant>
    </vt:vector>
  </HeadingPairs>
  <TitlesOfParts>
    <vt:vector size="40" baseType="lpstr">
      <vt:lpstr>Arial</vt:lpstr>
      <vt:lpstr>Calibri</vt:lpstr>
      <vt:lpstr>Calibri Light</vt:lpstr>
      <vt:lpstr>Wingdings 3</vt:lpstr>
      <vt:lpstr>Theme-Vanhove</vt:lpstr>
      <vt:lpstr>Ανάλυση παλινδρόμησης</vt:lpstr>
      <vt:lpstr>Μαθησιακοί στόχοι</vt:lpstr>
      <vt:lpstr>Η ανάλυση παλινδρόμησης</vt:lpstr>
      <vt:lpstr>Βασικές έννοιες</vt:lpstr>
      <vt:lpstr>Κριτήρια για την εφαρμογή του κριτηρίου</vt:lpstr>
      <vt:lpstr>Ένα παράδειγμα</vt:lpstr>
      <vt:lpstr>Ικανοποιούνται οι προϋποθέσεις για τη χρήση της παλινδρόμησης;</vt:lpstr>
      <vt:lpstr>Το διάγραμμα διασποράς για τις μεταβλητές της αισιοδοξίας (Χ) και της σωματικής υγείας (Υ)</vt:lpstr>
      <vt:lpstr>Η γραμμή παλινδρόμησης</vt:lpstr>
      <vt:lpstr>Παράδειγμα</vt:lpstr>
      <vt:lpstr>Χρήση της γραμμής παλινδρόμησης για την πρόβλεψη μιας τιμής Υ</vt:lpstr>
      <vt:lpstr>Ο δείκτης προσδιορισμού (r2)</vt:lpstr>
      <vt:lpstr>Υπολογισμός της ανάλυσης απλής παλινδρόμησης στο SPSS</vt:lpstr>
      <vt:lpstr>Υπολογισμός της ανάλυσης απλής παλινδρόμησης στο SPSS</vt:lpstr>
      <vt:lpstr>Υπολογισμός της ανάλυσης απλής παλινδρόμησης στο SPSS</vt:lpstr>
      <vt:lpstr>Υπολογισμός της ανάλυσης απλής παλινδρόμησης στο SPSS</vt:lpstr>
      <vt:lpstr>Αναφορά αποτελεσμάτων</vt:lpstr>
      <vt:lpstr>Η πολλαπλή παλινδρόμηση</vt:lpstr>
      <vt:lpstr>Ο τύπος της ανάλυσης πολλαπλής παλινδρόμησης</vt:lpstr>
      <vt:lpstr>Ένα παράδειγμα</vt:lpstr>
      <vt:lpstr>Υπολογισμός της ανάλυσης πολλαπλής παλινδρόμησης στο SPSS</vt:lpstr>
      <vt:lpstr>Υπολογισμός της ανάλυσης πολλαπλής παλινδρόμησης στο SPSS</vt:lpstr>
      <vt:lpstr>Η ιεραρχική πολλαπλή παλινδρόμηση</vt:lpstr>
      <vt:lpstr>Αναφορά αποτελεσμάτων</vt:lpstr>
      <vt:lpstr>Αναφορά αποτελεσμάτων</vt:lpstr>
      <vt:lpstr>Η λογιστική παλινδρόμηση</vt:lpstr>
      <vt:lpstr>Μερικές βασικές διαφορές</vt:lpstr>
      <vt:lpstr>Ο δείκτης Wald</vt:lpstr>
      <vt:lpstr>Ο λόγος σχετικών πιθανοτήτων (Odds ratio)</vt:lpstr>
      <vt:lpstr>Ο λόγος σχετικών πιθανοτήτων (Odds ratio)</vt:lpstr>
      <vt:lpstr>Ένα παράδειγμα</vt:lpstr>
      <vt:lpstr>Υπολογισμός της ανάλυσης λογιστικής παλινδρόμησης στο SPSS</vt:lpstr>
      <vt:lpstr>Υπολογισμός της ανάλυσης λογιστικής παλινδρόμησης στο SPSS</vt:lpstr>
      <vt:lpstr>Υπολογισμός της ανάλυσης λογιστικής παλινδρόμησης στο SPSS</vt:lpstr>
      <vt:lpstr>Αναφορά αποτελεσμάτων</vt:lpstr>
    </vt:vector>
  </TitlesOfParts>
  <Company>bcuc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jtribe01</dc:creator>
  <cp:lastModifiedBy>Petros Roussos</cp:lastModifiedBy>
  <cp:revision>191</cp:revision>
  <dcterms:created xsi:type="dcterms:W3CDTF">2004-02-18T16:58:05Z</dcterms:created>
  <dcterms:modified xsi:type="dcterms:W3CDTF">2025-09-11T16:53:21Z</dcterms:modified>
</cp:coreProperties>
</file>