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6"/>
  </p:notesMasterIdLst>
  <p:handoutMasterIdLst>
    <p:handoutMasterId r:id="rId27"/>
  </p:handoutMasterIdLst>
  <p:sldIdLst>
    <p:sldId id="393" r:id="rId2"/>
    <p:sldId id="384" r:id="rId3"/>
    <p:sldId id="394" r:id="rId4"/>
    <p:sldId id="395" r:id="rId5"/>
    <p:sldId id="396" r:id="rId6"/>
    <p:sldId id="397" r:id="rId7"/>
    <p:sldId id="398" r:id="rId8"/>
    <p:sldId id="399" r:id="rId9"/>
    <p:sldId id="400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</p:sldIdLst>
  <p:sldSz cx="9144000" cy="6858000" type="screen4x3"/>
  <p:notesSz cx="6669088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7B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32"/>
  </p:normalViewPr>
  <p:slideViewPr>
    <p:cSldViewPr>
      <p:cViewPr varScale="1">
        <p:scale>
          <a:sx n="118" d="100"/>
          <a:sy n="118" d="100"/>
        </p:scale>
        <p:origin x="104" y="4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50B54B4-C05C-4199-80E2-F0C1195FCA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DAC40F14-EB18-471D-9A41-B46EF87186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3C3DDC70-7D20-4481-A869-35D73D23B40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AFEA9539-0C34-43FB-B339-9E70DB187DC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FF2EC3DE-A9CD-49F2-818B-08AA9A64A7C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96960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>
            <a:extLst>
              <a:ext uri="{FF2B5EF4-FFF2-40B4-BE49-F238E27FC236}">
                <a16:creationId xmlns:a16="http://schemas.microsoft.com/office/drawing/2014/main" id="{B2E95307-4307-4DF2-99B9-73081273E43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BCB32ADA-545C-478E-A5BC-2CD6052CD68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0196EFC-C1B7-4383-BB81-3C09DFE94C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45" name="Rectangle 5">
            <a:extLst>
              <a:ext uri="{FF2B5EF4-FFF2-40B4-BE49-F238E27FC236}">
                <a16:creationId xmlns:a16="http://schemas.microsoft.com/office/drawing/2014/main" id="{810892B9-9407-45A3-9F60-1989E0CB04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12646" name="Rectangle 6">
            <a:extLst>
              <a:ext uri="{FF2B5EF4-FFF2-40B4-BE49-F238E27FC236}">
                <a16:creationId xmlns:a16="http://schemas.microsoft.com/office/drawing/2014/main" id="{D01A21E0-334D-4893-8079-BECC895962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defTabSz="904875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47" name="Rectangle 7">
            <a:extLst>
              <a:ext uri="{FF2B5EF4-FFF2-40B4-BE49-F238E27FC236}">
                <a16:creationId xmlns:a16="http://schemas.microsoft.com/office/drawing/2014/main" id="{1AEACBB1-9ED1-4D41-B206-E11EFE381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562" tIns="45281" rIns="90562" bIns="45281" numCol="1" anchor="b" anchorCtr="0" compatLnSpc="1">
            <a:prstTxWarp prst="textNoShape">
              <a:avLst/>
            </a:prstTxWarp>
          </a:bodyPr>
          <a:lstStyle>
            <a:lvl1pPr algn="r" defTabSz="904875" eaLnBrk="1" hangingPunct="1">
              <a:defRPr sz="1200"/>
            </a:lvl1pPr>
          </a:lstStyle>
          <a:p>
            <a:pPr>
              <a:defRPr/>
            </a:pPr>
            <a:fld id="{DEA25A67-7479-49F0-9987-907BF6DFC027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313793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63"/>
            <a:ext cx="9144000" cy="6858000"/>
          </a:xfrm>
          <a:prstGeom prst="rect">
            <a:avLst/>
          </a:prstGeom>
        </p:spPr>
      </p:pic>
      <p:sp>
        <p:nvSpPr>
          <p:cNvPr id="26" name="Subtitle 2">
            <a:extLst>
              <a:ext uri="{FF2B5EF4-FFF2-40B4-BE49-F238E27FC236}">
                <a16:creationId xmlns:a16="http://schemas.microsoft.com/office/drawing/2014/main" id="{34BB4625-D36E-472B-89A4-BF54A9A65056}"/>
              </a:ext>
            </a:extLst>
          </p:cNvPr>
          <p:cNvSpPr txBox="1">
            <a:spLocks/>
          </p:cNvSpPr>
          <p:nvPr/>
        </p:nvSpPr>
        <p:spPr>
          <a:xfrm>
            <a:off x="877888" y="1447800"/>
            <a:ext cx="3800475" cy="409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642" y="2132856"/>
            <a:ext cx="3847594" cy="3384376"/>
          </a:xfrm>
        </p:spPr>
        <p:txBody>
          <a:bodyPr anchor="t"/>
          <a:lstStyle>
            <a:lvl1pPr>
              <a:defRPr sz="3200" b="1" baseline="0">
                <a:solidFill>
                  <a:srgbClr val="4F7BB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/>
          </p:nvPr>
        </p:nvSpPr>
        <p:spPr>
          <a:xfrm>
            <a:off x="877888" y="1268412"/>
            <a:ext cx="3848348" cy="746051"/>
          </a:xfrm>
        </p:spPr>
        <p:txBody>
          <a:bodyPr anchor="b"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06209"/>
            <a:ext cx="3096344" cy="4311024"/>
          </a:xfrm>
          <a:prstGeom prst="rect">
            <a:avLst/>
          </a:prstGeom>
          <a:ln>
            <a:solidFill>
              <a:srgbClr val="4F7BB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896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489200"/>
            <a:ext cx="7605542" cy="35306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432FE-9C5D-445A-9190-B8995C01B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AB618-6913-4EF2-9F57-31E199F82E40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3980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47412A-7669-48AA-AE98-821AE7385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C9089-2D7C-404C-9FE3-1F5138143BB9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8841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1DAD1BF0-A287-49C9-A418-D0F1E57BD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866775" y="927100"/>
            <a:ext cx="634523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53045AF-CCED-468B-9F7D-57285A7E0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63600" y="2489200"/>
            <a:ext cx="6346825" cy="353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80DEC-72A1-4602-8763-29D910DA1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0312" y="6365875"/>
            <a:ext cx="118425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b="0" dirty="0"/>
              <a:t>© GUTENBERG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40BDC-F3E2-449E-AABA-5739F1D75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0550" y="6365875"/>
            <a:ext cx="6717754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0" i="0">
                <a:solidFill>
                  <a:schemeClr val="accent1">
                    <a:lumMod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el-GR" dirty="0"/>
              <a:t>Πέτρος  Λ. Ρούσσος, Γιάννης Τσαούσης – Στατιστική εφαρμοσμένη στις Κοινωνικές </a:t>
            </a:r>
            <a:r>
              <a:rPr lang="en-US" dirty="0"/>
              <a:t>E</a:t>
            </a:r>
            <a:r>
              <a:rPr lang="el-GR" dirty="0" err="1"/>
              <a:t>πιστήμες</a:t>
            </a:r>
            <a:r>
              <a:rPr lang="el-GR" dirty="0"/>
              <a:t> με τη χρήση του </a:t>
            </a:r>
            <a:r>
              <a:rPr lang="en-US" dirty="0"/>
              <a:t>SPSS </a:t>
            </a:r>
            <a:r>
              <a:rPr lang="el-GR" dirty="0"/>
              <a:t>και του </a:t>
            </a:r>
            <a:r>
              <a:rPr lang="en-US" dirty="0"/>
              <a:t>R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1FE55-87D4-4F21-BE5D-DAB0E1AE823A}"/>
              </a:ext>
            </a:extLst>
          </p:cNvPr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77FA2424-CD0D-48A6-B127-5D4887D55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678738" y="295275"/>
            <a:ext cx="790575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595959"/>
                </a:solidFill>
              </a:defRPr>
            </a:lvl1pPr>
          </a:lstStyle>
          <a:p>
            <a:pPr>
              <a:defRPr/>
            </a:pPr>
            <a:fld id="{64D36931-E4AE-43D0-8915-62CDB481E568}" type="slidenum">
              <a:rPr lang="en-US" altLang="el-GR"/>
              <a:pPr>
                <a:defRPr/>
              </a:pPr>
              <a:t>‹#›</a:t>
            </a:fld>
            <a:endParaRPr lang="en-US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17" r:id="rId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4F7BB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 Light" panose="020F030202020403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685800" indent="-282575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95885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233488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1508125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>
            <a:extLst>
              <a:ext uri="{FF2B5EF4-FFF2-40B4-BE49-F238E27FC236}">
                <a16:creationId xmlns:a16="http://schemas.microsoft.com/office/drawing/2014/main" id="{90ECB17A-DC05-446E-9D1B-56254D1D8D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altLang="en-US" sz="4000" dirty="0"/>
              <a:t>Σύγκριση μέσων όρων</a:t>
            </a:r>
            <a:endParaRPr lang="en-US" altLang="en-US" sz="4000" dirty="0"/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EDBD9228-FF3E-428E-B65A-3E489F3E721C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altLang="en-US" dirty="0"/>
          </a:p>
          <a:p>
            <a:r>
              <a:rPr lang="el-GR" altLang="en-US" sz="2800" b="1" dirty="0">
                <a:solidFill>
                  <a:srgbClr val="FF6600"/>
                </a:solidFill>
              </a:rPr>
              <a:t>Κεφάλαιο 12</a:t>
            </a:r>
            <a:endParaRPr lang="en-GB" altLang="en-US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Ένα ερευνητικό παράδειγμα – Διατύπωση υποθέσεων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20888"/>
            <a:ext cx="8064896" cy="4320480"/>
          </a:xfrm>
        </p:spPr>
        <p:txBody>
          <a:bodyPr/>
          <a:lstStyle/>
          <a:p>
            <a:pPr algn="just"/>
            <a:r>
              <a:rPr lang="el-GR" sz="2000" b="1" dirty="0"/>
              <a:t>Ερευνητικό Ερώτημα: </a:t>
            </a:r>
            <a:r>
              <a:rPr lang="el-GR" sz="2000" dirty="0"/>
              <a:t>Η επίδραση μίας θεραπευτικής μεθόδου για την αντιμετώπιση των διατροφικών διαταραχών στην αυτοεικόνα για το σώμα. Μία ομάδα ατόμων, δύο διαφορετικές μετρήσεις (πριν – μετά το τέλος της θεραπευτικής παρέμβασης)</a:t>
            </a:r>
          </a:p>
          <a:p>
            <a:pPr algn="just"/>
            <a:r>
              <a:rPr lang="el-GR" sz="2000" b="1" i="0" u="none" strike="noStrike" baseline="0" dirty="0">
                <a:solidFill>
                  <a:srgbClr val="4D4D4D"/>
                </a:solidFill>
              </a:rPr>
              <a:t>Μηδενική υπόθεση: </a:t>
            </a:r>
            <a:r>
              <a:rPr lang="el-GR" sz="2000" b="0" i="0" u="none" strike="noStrike" baseline="0" dirty="0">
                <a:solidFill>
                  <a:srgbClr val="000000"/>
                </a:solidFill>
              </a:rPr>
              <a:t>Τα επίπεδα αυτοεικόνας των συμμετεχόντων για το σώμα τους μετά το τέλος της θεραπείας δεν θα είναι υψηλότερα από ό,τι ήταν πριν από την έναρξη της θεραπείας.</a:t>
            </a:r>
          </a:p>
          <a:p>
            <a:pPr algn="just"/>
            <a:r>
              <a:rPr lang="el-GR" sz="2000" b="1" i="0" u="none" strike="noStrike" baseline="0" dirty="0">
                <a:solidFill>
                  <a:srgbClr val="4D4D4D"/>
                </a:solidFill>
              </a:rPr>
              <a:t>Εναλλακτική υπόθεση: </a:t>
            </a:r>
            <a:r>
              <a:rPr lang="el-GR" sz="2000" b="0" i="0" u="none" strike="noStrike" baseline="0" dirty="0">
                <a:solidFill>
                  <a:srgbClr val="000000"/>
                </a:solidFill>
              </a:rPr>
              <a:t>Τα επίπεδα αυτοεικόνας των συμμετεχόντων για το σώμα τους μετά το τέλος της θεραπείας θα είναι υψηλότερα από ό,τι ήταν πριν από την έναρξη της θεραπείας (μονόπλευρου ελέγχου).</a:t>
            </a: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10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1986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927100"/>
            <a:ext cx="6345238" cy="709613"/>
          </a:xfrm>
        </p:spPr>
        <p:txBody>
          <a:bodyPr wrap="square" anchor="ctr">
            <a:normAutofit/>
          </a:bodyPr>
          <a:lstStyle/>
          <a:p>
            <a:r>
              <a:rPr lang="el-GR" dirty="0"/>
              <a:t>Ο τύπος…..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31A8D41-FC6D-42F6-955F-6E3B30F4F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04048" y="2852936"/>
            <a:ext cx="3927909" cy="23778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/>
              <a:t>Όπου, </a:t>
            </a:r>
          </a:p>
          <a:p>
            <a:pPr marL="0" indent="0" algn="just">
              <a:buNone/>
            </a:pPr>
            <a:r>
              <a:rPr lang="en-US" sz="2000" i="1" dirty="0"/>
              <a:t>d</a:t>
            </a:r>
            <a:r>
              <a:rPr lang="el-GR" sz="2000" baseline="-25000" dirty="0"/>
              <a:t> </a:t>
            </a:r>
            <a:r>
              <a:rPr lang="el-GR" sz="2000" dirty="0"/>
              <a:t>= η διαφορά ανάμεσα στις τιμές των δύο συνθηκών για κάθε άτομο,</a:t>
            </a:r>
          </a:p>
          <a:p>
            <a:pPr marL="0" indent="0" algn="just">
              <a:buNone/>
            </a:pPr>
            <a:r>
              <a:rPr lang="el-GR" sz="2000" dirty="0"/>
              <a:t>Ν = Ο αριθμός των συμμετεχόντων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l-GR" sz="2000" dirty="0"/>
              <a:t>∑  = Το άθροισμα των τιμών του …</a:t>
            </a:r>
          </a:p>
          <a:p>
            <a:pPr marL="0" indent="0" algn="just">
              <a:buNone/>
            </a:pPr>
            <a:endParaRPr lang="el-G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z="2400" smtClean="0">
                <a:solidFill>
                  <a:schemeClr val="tx1"/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11</a:t>
            </a:fld>
            <a:endParaRPr lang="en-US" altLang="el-GR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Εικόνα 4" descr="Εικόνα που περιέχει κείμενο, λευκός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7BA1760F-1F8F-413C-9C67-9A1283DAB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913352"/>
            <a:ext cx="356029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35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Αποτελέσματα από το </a:t>
            </a:r>
            <a:r>
              <a:rPr lang="en-US" dirty="0"/>
              <a:t>SPSS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12</a:t>
            </a:fld>
            <a:endParaRPr lang="en-US" altLang="el-GR" sz="2400" dirty="0">
              <a:latin typeface="+mn-lt"/>
            </a:endParaRP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C26E429D-F927-4F80-9A30-F3C234E2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77" y="6275064"/>
            <a:ext cx="8064500" cy="396875"/>
          </a:xfrm>
        </p:spPr>
        <p:txBody>
          <a:bodyPr/>
          <a:lstStyle/>
          <a:p>
            <a:pPr algn="l"/>
            <a:r>
              <a:rPr lang="el-GR" sz="2000" b="1" dirty="0"/>
              <a:t>Παρουσίαση σύμφωνα με </a:t>
            </a:r>
            <a:r>
              <a:rPr lang="en-US" sz="2000" b="1" dirty="0"/>
              <a:t>APA</a:t>
            </a:r>
            <a:r>
              <a:rPr lang="el-GR" sz="2000" b="1" dirty="0"/>
              <a:t>: </a:t>
            </a:r>
            <a:r>
              <a:rPr lang="fr-FR" sz="2000" b="0" i="1" u="none" strike="noStrike" baseline="0" dirty="0"/>
              <a:t>t</a:t>
            </a:r>
            <a:r>
              <a:rPr lang="fr-FR" sz="2000" b="0" i="0" u="none" strike="noStrike" baseline="0" dirty="0"/>
              <a:t>(140) = 10,04, </a:t>
            </a:r>
            <a:r>
              <a:rPr lang="fr-FR" sz="2000" b="0" i="1" u="none" strike="noStrike" baseline="0" dirty="0"/>
              <a:t>p</a:t>
            </a:r>
            <a:r>
              <a:rPr lang="fr-FR" sz="2000" b="0" i="0" u="none" strike="noStrike" baseline="0" dirty="0"/>
              <a:t> &lt; 0,001.</a:t>
            </a:r>
            <a:endParaRPr lang="el-GR" sz="2000" dirty="0"/>
          </a:p>
        </p:txBody>
      </p:sp>
      <p:pic>
        <p:nvPicPr>
          <p:cNvPr id="5" name="Εικόνα 4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6E15089D-C72F-4293-9557-7346E5765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7" y="2268786"/>
            <a:ext cx="4588045" cy="1808286"/>
          </a:xfrm>
          <a:prstGeom prst="rect">
            <a:avLst/>
          </a:prstGeom>
        </p:spPr>
      </p:pic>
      <p:pic>
        <p:nvPicPr>
          <p:cNvPr id="9" name="Εικόνα 8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B8361FF7-9AD3-4910-93D4-539E079C8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38" y="4226587"/>
            <a:ext cx="7092787" cy="2048477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A6169CB3-0969-405B-AAE3-291F85D204E3}"/>
              </a:ext>
            </a:extLst>
          </p:cNvPr>
          <p:cNvSpPr/>
          <p:nvPr/>
        </p:nvSpPr>
        <p:spPr>
          <a:xfrm>
            <a:off x="5914949" y="5310174"/>
            <a:ext cx="554462" cy="20705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5437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Προϋποθέσεις για τη χρήση του κριτηρίου </a:t>
            </a:r>
            <a:r>
              <a:rPr lang="en-US" i="1" dirty="0"/>
              <a:t>t</a:t>
            </a:r>
            <a:r>
              <a:rPr lang="el-GR" dirty="0"/>
              <a:t> για ένα δείγμα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13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8849827-A060-40E3-833B-7AF02600C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70" y="2897993"/>
            <a:ext cx="7668344" cy="246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534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Ένα ερευνητικό παράδειγμα – Διατύπωση υποθέσεων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8064896" cy="4073525"/>
          </a:xfrm>
        </p:spPr>
        <p:txBody>
          <a:bodyPr/>
          <a:lstStyle/>
          <a:p>
            <a:pPr algn="just"/>
            <a:r>
              <a:rPr lang="el-GR" sz="2000" b="1" dirty="0"/>
              <a:t>Ερευνητικό Ερώτημα: </a:t>
            </a:r>
            <a:r>
              <a:rPr lang="el-GR" sz="2000" dirty="0"/>
              <a:t>Κατά πόσο τα επίπεδα άγχους των φοιτητών διαφέρουν από τον μέσο όρο του επιπέδου άγχους του γενικού πληθυσμού (μ = 35,7).</a:t>
            </a:r>
          </a:p>
          <a:p>
            <a:pPr algn="just"/>
            <a:r>
              <a:rPr lang="el-GR" sz="2000" b="1" i="0" u="none" strike="noStrike" baseline="0" dirty="0">
                <a:solidFill>
                  <a:srgbClr val="4D4D4D"/>
                </a:solidFill>
              </a:rPr>
              <a:t>Μηδενική υπόθεση: </a:t>
            </a:r>
            <a:r>
              <a:rPr lang="el-GR" sz="2000" b="0" i="0" u="none" strike="noStrike" baseline="0" dirty="0">
                <a:solidFill>
                  <a:srgbClr val="000000"/>
                </a:solidFill>
              </a:rPr>
              <a:t>Το επίπεδο άγχους των φοιτητών που συμπλήρωσαν το τεστ άγχους δεν διαφέρει από το επίπεδο άγχους του γενικού πληθυσμού.</a:t>
            </a:r>
          </a:p>
          <a:p>
            <a:pPr algn="just"/>
            <a:r>
              <a:rPr lang="el-GR" sz="2000" b="1" i="0" u="none" strike="noStrike" baseline="0" dirty="0">
                <a:solidFill>
                  <a:srgbClr val="4D4D4D"/>
                </a:solidFill>
              </a:rPr>
              <a:t>Εναλλακτική υπόθεση: </a:t>
            </a:r>
            <a:r>
              <a:rPr lang="el-GR" sz="2000" b="0" i="0" u="none" strike="noStrike" baseline="0" dirty="0">
                <a:solidFill>
                  <a:srgbClr val="000000"/>
                </a:solidFill>
              </a:rPr>
              <a:t>Το επίπεδο άγχους των φοιτητών που συμπλήρωσαν το τεστ άγχους διαφέρει από το επίπεδο άγχους του γενικού πληθυσμού (αμφίπλευρου ελέγχου).</a:t>
            </a:r>
            <a:endParaRPr lang="el-G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14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973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927100"/>
            <a:ext cx="6345238" cy="709613"/>
          </a:xfrm>
        </p:spPr>
        <p:txBody>
          <a:bodyPr wrap="square" anchor="ctr">
            <a:normAutofit/>
          </a:bodyPr>
          <a:lstStyle/>
          <a:p>
            <a:r>
              <a:rPr lang="el-GR" dirty="0"/>
              <a:t>Ο τύπος…..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31A8D41-FC6D-42F6-955F-6E3B30F4F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5976" y="2948146"/>
            <a:ext cx="4359957" cy="27851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000" dirty="0"/>
              <a:t>Όπου, </a:t>
            </a:r>
          </a:p>
          <a:p>
            <a:pPr marL="0" indent="0" algn="just">
              <a:buNone/>
            </a:pPr>
            <a:r>
              <a:rPr lang="el-GR" sz="2000" baseline="-25000" dirty="0"/>
              <a:t>    </a:t>
            </a:r>
            <a:r>
              <a:rPr lang="el-GR" sz="2000" dirty="0"/>
              <a:t>= ο μέσος όρος του δείγματος,</a:t>
            </a:r>
          </a:p>
          <a:p>
            <a:pPr marL="0" indent="0" algn="just">
              <a:buNone/>
            </a:pPr>
            <a:r>
              <a:rPr lang="el-GR" sz="2000" dirty="0"/>
              <a:t>μ = ο μέσος όρος του πληθυσμού, </a:t>
            </a:r>
          </a:p>
          <a:p>
            <a:pPr marL="0" indent="0" algn="just">
              <a:buNone/>
            </a:pPr>
            <a:r>
              <a:rPr lang="en-US" sz="2000" i="1" dirty="0"/>
              <a:t>s</a:t>
            </a:r>
            <a:r>
              <a:rPr lang="el-GR" sz="2000" dirty="0"/>
              <a:t> = η τυπική απόκλιση του δείγματος, </a:t>
            </a:r>
          </a:p>
          <a:p>
            <a:pPr marL="0" indent="0" algn="just">
              <a:buNone/>
            </a:pPr>
            <a:r>
              <a:rPr lang="el-GR" sz="2000" dirty="0"/>
              <a:t>Ν  = ο αριθμός των ατόμων του δείγματος</a:t>
            </a:r>
          </a:p>
          <a:p>
            <a:pPr marL="0" indent="0" algn="just">
              <a:buNone/>
            </a:pPr>
            <a:endParaRPr lang="el-G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z="2400" smtClean="0">
                <a:solidFill>
                  <a:schemeClr val="tx1"/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15</a:t>
            </a:fld>
            <a:endParaRPr lang="en-US" altLang="el-GR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Εικόνα 5" descr="Εικόνα που περιέχει κείμενο, κεραία&#10;&#10;Περιγραφή που δημιουργήθηκε αυτόματα">
            <a:extLst>
              <a:ext uri="{FF2B5EF4-FFF2-40B4-BE49-F238E27FC236}">
                <a16:creationId xmlns:a16="http://schemas.microsoft.com/office/drawing/2014/main" id="{E666DCFB-C6CB-4221-B739-33F0E9A9F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348217"/>
            <a:ext cx="2556726" cy="198496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304063A0-2F80-42F1-BFFA-31E1377EF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3373329"/>
            <a:ext cx="185742" cy="2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65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Αποτελέσματα από το </a:t>
            </a:r>
            <a:r>
              <a:rPr lang="en-US" dirty="0"/>
              <a:t>SPSS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16</a:t>
            </a:fld>
            <a:endParaRPr lang="en-US" altLang="el-GR" sz="2400" dirty="0">
              <a:latin typeface="+mn-lt"/>
            </a:endParaRP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C26E429D-F927-4F80-9A30-F3C234E2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51" y="5606826"/>
            <a:ext cx="8064500" cy="396875"/>
          </a:xfrm>
        </p:spPr>
        <p:txBody>
          <a:bodyPr/>
          <a:lstStyle/>
          <a:p>
            <a:pPr algn="l"/>
            <a:r>
              <a:rPr lang="el-GR" sz="2000" b="1" dirty="0"/>
              <a:t>Παρουσίαση σύμφωνα με </a:t>
            </a:r>
            <a:r>
              <a:rPr lang="en-US" sz="2000" b="1" dirty="0"/>
              <a:t>APA</a:t>
            </a:r>
            <a:r>
              <a:rPr lang="el-GR" sz="2000" b="1" dirty="0"/>
              <a:t>: </a:t>
            </a:r>
            <a:r>
              <a:rPr lang="fr-FR" sz="2000" b="0" i="1" u="none" strike="noStrike" baseline="0" dirty="0"/>
              <a:t>t</a:t>
            </a:r>
            <a:r>
              <a:rPr lang="fr-FR" sz="2000" b="0" i="0" u="none" strike="noStrike" baseline="0" dirty="0"/>
              <a:t>(1</a:t>
            </a:r>
            <a:r>
              <a:rPr lang="el-GR" sz="2000" b="0" i="0" u="none" strike="noStrike" baseline="0" dirty="0"/>
              <a:t>10</a:t>
            </a:r>
            <a:r>
              <a:rPr lang="fr-FR" sz="2000" b="0" i="0" u="none" strike="noStrike" baseline="0" dirty="0"/>
              <a:t>) = </a:t>
            </a:r>
            <a:r>
              <a:rPr lang="el-GR" sz="2000" b="0" i="0" u="none" strike="noStrike" baseline="0" dirty="0"/>
              <a:t>10</a:t>
            </a:r>
            <a:r>
              <a:rPr lang="fr-FR" sz="2000" b="0" i="0" u="none" strike="noStrike" baseline="0" dirty="0"/>
              <a:t>,</a:t>
            </a:r>
            <a:r>
              <a:rPr lang="el-GR" sz="2000" b="0" i="0" u="none" strike="noStrike" baseline="0" dirty="0"/>
              <a:t>88</a:t>
            </a:r>
            <a:r>
              <a:rPr lang="fr-FR" sz="2000" b="0" i="0" u="none" strike="noStrike" baseline="0" dirty="0"/>
              <a:t>, </a:t>
            </a:r>
            <a:r>
              <a:rPr lang="fr-FR" sz="2000" b="0" i="1" u="none" strike="noStrike" baseline="0" dirty="0"/>
              <a:t>p</a:t>
            </a:r>
            <a:r>
              <a:rPr lang="fr-FR" sz="2000" b="0" i="0" u="none" strike="noStrike" baseline="0" dirty="0"/>
              <a:t> &lt; 0,001.</a:t>
            </a:r>
            <a:endParaRPr lang="el-GR" sz="2000" dirty="0"/>
          </a:p>
        </p:txBody>
      </p:sp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4DDA7423-CC25-43AE-9673-E6A066830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51" y="2852936"/>
            <a:ext cx="7776569" cy="2309603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CF2B552-E586-4F57-BCB2-987FFAD68C48}"/>
              </a:ext>
            </a:extLst>
          </p:cNvPr>
          <p:cNvSpPr/>
          <p:nvPr/>
        </p:nvSpPr>
        <p:spPr>
          <a:xfrm>
            <a:off x="2843808" y="4221088"/>
            <a:ext cx="504056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4974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Προϋποθέσεις για τη χρήση του κριτηρίου </a:t>
            </a:r>
            <a:r>
              <a:rPr lang="en-US" dirty="0"/>
              <a:t>Mann-Whitney (</a:t>
            </a:r>
            <a:r>
              <a:rPr lang="en-US" i="1" dirty="0"/>
              <a:t>U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17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DF760F29-C58B-4B7C-9A2C-F8B42D1E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3" y="2708920"/>
            <a:ext cx="7522454" cy="24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103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Ένα ερευνητικό παράδειγμα – Διατύπωση υποθέσεων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8064896" cy="4073525"/>
          </a:xfrm>
        </p:spPr>
        <p:txBody>
          <a:bodyPr/>
          <a:lstStyle/>
          <a:p>
            <a:pPr algn="just"/>
            <a:r>
              <a:rPr lang="el-GR" sz="2000" b="1" dirty="0"/>
              <a:t>Ερευνητικό Ερώτημα: </a:t>
            </a:r>
            <a:r>
              <a:rPr lang="el-GR" sz="2000" dirty="0"/>
              <a:t>Κατά πόσο υπάρχουν στατιστικώς σημαντικές διαφορές ανάμεσα στα αγόρια και τα κορίτσια που πάσχουν από το σύνδρομο </a:t>
            </a:r>
            <a:r>
              <a:rPr lang="en-US" sz="2000" dirty="0"/>
              <a:t>Williams</a:t>
            </a:r>
            <a:r>
              <a:rPr lang="el-GR" sz="2000" dirty="0"/>
              <a:t> ως προς τη νοητική τους ικανότητα.</a:t>
            </a:r>
          </a:p>
          <a:p>
            <a:pPr algn="just"/>
            <a:r>
              <a:rPr lang="el-GR" sz="2000" b="1" i="0" u="none" strike="noStrike" baseline="0" dirty="0">
                <a:solidFill>
                  <a:srgbClr val="4D4D4D"/>
                </a:solidFill>
              </a:rPr>
              <a:t>Μηδενική υπόθεση: </a:t>
            </a:r>
            <a:r>
              <a:rPr lang="el-GR" sz="2000" b="0" i="0" u="none" strike="noStrike" baseline="0" dirty="0">
                <a:solidFill>
                  <a:srgbClr val="000000"/>
                </a:solidFill>
              </a:rPr>
              <a:t>Οι κατανομές των επιδόσεων των αγοριών και των κοριτσιών στο τεστ νοητικής ικανότητας θα είναι ακριβώς ίδιες.</a:t>
            </a:r>
          </a:p>
          <a:p>
            <a:pPr algn="just"/>
            <a:r>
              <a:rPr lang="el-GR" sz="2000" b="1" i="0" u="none" strike="noStrike" baseline="0" dirty="0">
                <a:solidFill>
                  <a:srgbClr val="4D4D4D"/>
                </a:solidFill>
              </a:rPr>
              <a:t>Εναλλακτική υπόθεση: </a:t>
            </a:r>
            <a:r>
              <a:rPr lang="el-GR" sz="2000" b="0" i="0" u="none" strike="noStrike" baseline="0" dirty="0">
                <a:solidFill>
                  <a:srgbClr val="000000"/>
                </a:solidFill>
              </a:rPr>
              <a:t>Οι κατανομές των επιδόσεων των αγοριών και των κοριτσιών στο τεστ νοητικής ικανότητας θα διαφέρουν </a:t>
            </a:r>
            <a:r>
              <a:rPr lang="el-GR" sz="2000" dirty="0">
                <a:solidFill>
                  <a:srgbClr val="000000"/>
                </a:solidFill>
              </a:rPr>
              <a:t>(αμφίπλευρου ελέγχου).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18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0490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927100"/>
            <a:ext cx="6345238" cy="709613"/>
          </a:xfrm>
        </p:spPr>
        <p:txBody>
          <a:bodyPr wrap="square" anchor="ctr">
            <a:normAutofit/>
          </a:bodyPr>
          <a:lstStyle/>
          <a:p>
            <a:r>
              <a:rPr lang="el-GR" dirty="0"/>
              <a:t>Ο τύπος…..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31A8D41-FC6D-42F6-955F-6E3B30F4F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95936" y="2948146"/>
            <a:ext cx="4896544" cy="23530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/>
              <a:t>Όπου, </a:t>
            </a:r>
          </a:p>
          <a:p>
            <a:pPr marL="0" indent="0" algn="just">
              <a:buNone/>
            </a:pPr>
            <a:r>
              <a:rPr lang="el-GR" sz="1700" dirty="0"/>
              <a:t>Ν</a:t>
            </a:r>
            <a:r>
              <a:rPr lang="el-GR" sz="1700" baseline="-25000" dirty="0"/>
              <a:t>Α  </a:t>
            </a:r>
            <a:r>
              <a:rPr lang="el-GR" sz="1700" dirty="0"/>
              <a:t>= ο αριθμός των ατόμων της 1</a:t>
            </a:r>
            <a:r>
              <a:rPr lang="el-GR" sz="1700" baseline="30000" dirty="0"/>
              <a:t>ης</a:t>
            </a:r>
            <a:r>
              <a:rPr lang="el-GR" sz="1700" dirty="0"/>
              <a:t> ομάδας,</a:t>
            </a:r>
          </a:p>
          <a:p>
            <a:pPr marL="0" indent="0" algn="just">
              <a:buNone/>
            </a:pPr>
            <a:r>
              <a:rPr lang="el-GR" sz="1700" dirty="0"/>
              <a:t>Ν</a:t>
            </a:r>
            <a:r>
              <a:rPr lang="el-GR" sz="1700" baseline="-25000" dirty="0"/>
              <a:t>Β</a:t>
            </a:r>
            <a:r>
              <a:rPr lang="el-GR" sz="1700" dirty="0"/>
              <a:t> = ο αριθμός των ατόμων της 2</a:t>
            </a:r>
            <a:r>
              <a:rPr lang="el-GR" sz="1700" baseline="30000" dirty="0"/>
              <a:t>ης</a:t>
            </a:r>
            <a:r>
              <a:rPr lang="el-GR" sz="1700" dirty="0"/>
              <a:t> ομάδας, </a:t>
            </a:r>
          </a:p>
          <a:p>
            <a:pPr marL="0" indent="0" algn="just">
              <a:buNone/>
            </a:pPr>
            <a:r>
              <a:rPr lang="en-US" sz="1700" dirty="0"/>
              <a:t>R</a:t>
            </a:r>
            <a:r>
              <a:rPr lang="el-GR" sz="1700" baseline="-25000" dirty="0"/>
              <a:t>Α</a:t>
            </a:r>
            <a:r>
              <a:rPr lang="el-GR" sz="1700" dirty="0"/>
              <a:t> = το άθροισμα των ιεραρχήσεων για την 1</a:t>
            </a:r>
            <a:r>
              <a:rPr lang="el-GR" sz="1700" baseline="30000" dirty="0"/>
              <a:t>η</a:t>
            </a:r>
            <a:r>
              <a:rPr lang="el-GR" sz="1700" dirty="0"/>
              <a:t> ομάδα</a:t>
            </a:r>
          </a:p>
          <a:p>
            <a:pPr marL="0" indent="0" algn="just">
              <a:buNone/>
            </a:pPr>
            <a:r>
              <a:rPr lang="en-US" sz="1700" dirty="0"/>
              <a:t>R</a:t>
            </a:r>
            <a:r>
              <a:rPr lang="el-GR" sz="1700" baseline="-25000" dirty="0"/>
              <a:t>Β</a:t>
            </a:r>
            <a:r>
              <a:rPr lang="el-GR" sz="1700" dirty="0"/>
              <a:t>  = το άθροισμα των ιεραρχήσεων για την 2</a:t>
            </a:r>
            <a:r>
              <a:rPr lang="el-GR" sz="1700" baseline="30000" dirty="0"/>
              <a:t>η</a:t>
            </a:r>
            <a:r>
              <a:rPr lang="el-GR" sz="1700" dirty="0"/>
              <a:t> ομάδα</a:t>
            </a:r>
          </a:p>
          <a:p>
            <a:pPr marL="0" indent="0" algn="just">
              <a:buNone/>
            </a:pPr>
            <a:endParaRPr lang="el-G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z="2400" smtClean="0">
                <a:solidFill>
                  <a:schemeClr val="tx1"/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19</a:t>
            </a:fld>
            <a:endParaRPr lang="en-US" altLang="el-GR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6281A1A1-EDA9-4C9C-BB51-591A32AF8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68960"/>
            <a:ext cx="3286111" cy="19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97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2A42CD37-7936-4DDB-B187-5B8431C74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927100"/>
            <a:ext cx="6345237" cy="709613"/>
          </a:xfrm>
        </p:spPr>
        <p:txBody>
          <a:bodyPr/>
          <a:lstStyle/>
          <a:p>
            <a:pPr eaLnBrk="1" hangingPunct="1"/>
            <a:r>
              <a:rPr lang="el-GR" altLang="en-US" dirty="0"/>
              <a:t>Μαθησιακοί στόχοι</a:t>
            </a:r>
            <a:endParaRPr lang="en-GB" altLang="en-US" dirty="0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986EE7F4-5EF2-45F2-B6E2-F23AFA610C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548" y="2174826"/>
            <a:ext cx="8136904" cy="4392488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Aft>
                <a:spcPts val="1200"/>
              </a:spcAft>
              <a:buNone/>
              <a:defRPr/>
            </a:pPr>
            <a:r>
              <a:rPr lang="el-G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Στο τέλος αυτής της ενότητας θα είστε σε θέση:</a:t>
            </a:r>
          </a:p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γνωρίζετε τις βασικές αρχές που διέπουν τη χρήση των κριτηρίων που αναφέρονται στη σύγκριση μεταξύ των μέσων όρων δύο ομάδων,</a:t>
            </a:r>
          </a:p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γνωρίζετε κάτω από ποιες προϋποθέσεις και σε ποιες ερευνητικές συνθήκες μπορεί ο ερευνητής να χρησιμοποιήσει τα συγκεκριμένα στατιστικά κριτήρια,</a:t>
            </a:r>
          </a:p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διατυπώνετε υποθέσεις όταν θα πρέπει να χρησιμοποιήσετε καθένα από αυτά τα στατιστικά κριτήρια,</a:t>
            </a:r>
          </a:p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χρησιμοποιείτε το SPSS και το R για να αναλύσετε δεδομένα που απαιτούν σύγκριση μέσων όρων,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και</a:t>
            </a:r>
          </a:p>
          <a:p>
            <a:pPr algn="just"/>
            <a:r>
              <a:rPr lang="el-G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να ερμηνεύετε τα αποτελέσματα που προκύπτουν από τη χρήση αυτών των κριτηρίων.</a:t>
            </a:r>
            <a:endParaRPr lang="el-G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2" name="Slide Number Placeholder 2">
            <a:extLst>
              <a:ext uri="{FF2B5EF4-FFF2-40B4-BE49-F238E27FC236}">
                <a16:creationId xmlns:a16="http://schemas.microsoft.com/office/drawing/2014/main" id="{D1BD417F-CD7A-41D8-956F-4359D41A77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l-GR" altLang="en-US" sz="2400" dirty="0">
                <a:latin typeface="+mn-lt"/>
              </a:rPr>
              <a:t>2</a:t>
            </a:r>
            <a:endParaRPr lang="en-US" altLang="en-US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Αποτελέσματα από το </a:t>
            </a:r>
            <a:r>
              <a:rPr lang="en-US" dirty="0"/>
              <a:t>SPSS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20</a:t>
            </a:fld>
            <a:endParaRPr lang="en-US" altLang="el-GR" sz="2400" dirty="0">
              <a:latin typeface="+mn-lt"/>
            </a:endParaRP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C26E429D-F927-4F80-9A30-F3C234E2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051" y="5981637"/>
            <a:ext cx="8064500" cy="396875"/>
          </a:xfrm>
        </p:spPr>
        <p:txBody>
          <a:bodyPr/>
          <a:lstStyle/>
          <a:p>
            <a:pPr algn="l"/>
            <a:r>
              <a:rPr lang="el-GR" b="1" dirty="0"/>
              <a:t>Παρουσίαση σύμφωνα με </a:t>
            </a:r>
            <a:r>
              <a:rPr lang="en-US" b="1" dirty="0"/>
              <a:t>APA</a:t>
            </a:r>
            <a:r>
              <a:rPr lang="el-GR" b="1" dirty="0"/>
              <a:t>: </a:t>
            </a:r>
            <a:r>
              <a:rPr lang="en-US" i="1" dirty="0"/>
              <a:t>U</a:t>
            </a:r>
            <a:r>
              <a:rPr lang="fr-FR" sz="1800" b="0" i="0" u="none" strike="noStrike" baseline="0" dirty="0"/>
              <a:t> = 206,00, </a:t>
            </a:r>
            <a:r>
              <a:rPr lang="fr-FR" sz="1800" b="0" i="1" u="none" strike="noStrike" baseline="0" dirty="0"/>
              <a:t>p</a:t>
            </a:r>
            <a:r>
              <a:rPr lang="fr-FR" sz="1800" b="0" i="0" u="none" strike="noStrike" baseline="0" dirty="0"/>
              <a:t> = 0,259.</a:t>
            </a:r>
            <a:endParaRPr lang="el-GR" dirty="0"/>
          </a:p>
        </p:txBody>
      </p:sp>
      <p:pic>
        <p:nvPicPr>
          <p:cNvPr id="9" name="Εικόνα 8" descr="Εικόνα που περιέχει πίνακας&#10;&#10;Περιγραφή που δημιουργήθηκε αυτόματα">
            <a:extLst>
              <a:ext uri="{FF2B5EF4-FFF2-40B4-BE49-F238E27FC236}">
                <a16:creationId xmlns:a16="http://schemas.microsoft.com/office/drawing/2014/main" id="{ED7B6CBE-4D87-43B9-A4E3-E2678C755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68786"/>
            <a:ext cx="6660232" cy="3525732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DCACA433-918D-4C5B-9BF6-7EC38C399B20}"/>
              </a:ext>
            </a:extLst>
          </p:cNvPr>
          <p:cNvSpPr/>
          <p:nvPr/>
        </p:nvSpPr>
        <p:spPr>
          <a:xfrm>
            <a:off x="5292080" y="4221088"/>
            <a:ext cx="576064" cy="144016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4610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Προϋποθέσεις για τη χρήση του κριτηρίου </a:t>
            </a:r>
            <a:r>
              <a:rPr lang="en-US" dirty="0"/>
              <a:t>Wilcoxon (</a:t>
            </a:r>
            <a:r>
              <a:rPr lang="en-US" i="1" dirty="0"/>
              <a:t>T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21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CD1F3695-CB96-452E-A5FB-D402A62C6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977" y="2909575"/>
            <a:ext cx="7596336" cy="244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68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946390" cy="709865"/>
          </a:xfrm>
        </p:spPr>
        <p:txBody>
          <a:bodyPr/>
          <a:lstStyle/>
          <a:p>
            <a:r>
              <a:rPr lang="el-GR" dirty="0"/>
              <a:t>Ένα ερευνητικό παράδειγμα – </a:t>
            </a:r>
            <a:br>
              <a:rPr lang="el-GR" dirty="0"/>
            </a:br>
            <a:r>
              <a:rPr lang="el-GR" dirty="0"/>
              <a:t>Διατύπωση υποθέσεων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348880"/>
            <a:ext cx="8064896" cy="4073525"/>
          </a:xfrm>
        </p:spPr>
        <p:txBody>
          <a:bodyPr/>
          <a:lstStyle/>
          <a:p>
            <a:pPr algn="just"/>
            <a:r>
              <a:rPr lang="el-GR" sz="2000" b="1" dirty="0"/>
              <a:t>Ερευνητικό Ερώτημα: </a:t>
            </a:r>
            <a:r>
              <a:rPr lang="el-GR" sz="2000" dirty="0"/>
              <a:t>Κατά πόσο η καφεΐνη επιδρά στην εκτέλεση ενός γνωστικού έργου (π.χ., επίλυση μαθηματικών προβλημάτων. Μία ομάδα (</a:t>
            </a:r>
            <a:r>
              <a:rPr lang="el-GR" sz="2000" i="1" dirty="0"/>
              <a:t>Ν</a:t>
            </a:r>
            <a:r>
              <a:rPr lang="el-GR" sz="2000" dirty="0"/>
              <a:t>=6</a:t>
            </a:r>
            <a:r>
              <a:rPr lang="en-US" sz="2000" dirty="0"/>
              <a:t>1</a:t>
            </a:r>
            <a:r>
              <a:rPr lang="el-GR" sz="2000" dirty="0"/>
              <a:t>), αξιολόγηση σε δύο διαφορετικές χρονικές στιγμές.</a:t>
            </a:r>
          </a:p>
          <a:p>
            <a:pPr algn="just"/>
            <a:r>
              <a:rPr lang="el-GR" sz="2000" b="1" dirty="0"/>
              <a:t>Μηδενική υπόθεση: </a:t>
            </a:r>
            <a:r>
              <a:rPr lang="el-GR" sz="2000" dirty="0"/>
              <a:t>Οι κατανομές των επιδόσεων στο γνωστικό έργο όταν τα άτομα είχαν καταναλώσει καφεΐνη θα είναι ακριβώς</a:t>
            </a:r>
            <a:r>
              <a:rPr lang="en-US" sz="2000" dirty="0"/>
              <a:t> </a:t>
            </a:r>
            <a:r>
              <a:rPr lang="el-GR" sz="2000" dirty="0"/>
              <a:t>ίδιες με τις κατανομές των επιδόσεων όταν τα</a:t>
            </a:r>
            <a:r>
              <a:rPr lang="en-US" sz="2000" dirty="0"/>
              <a:t> </a:t>
            </a:r>
            <a:r>
              <a:rPr lang="el-GR" sz="2000" dirty="0"/>
              <a:t>άτομα δεν είχαν καταναλώσει καφεΐνη.</a:t>
            </a:r>
          </a:p>
          <a:p>
            <a:pPr algn="just"/>
            <a:r>
              <a:rPr lang="el-GR" sz="2000" b="1" dirty="0"/>
              <a:t>Εναλλακτική υπόθεση: </a:t>
            </a:r>
            <a:r>
              <a:rPr lang="el-GR" sz="2000" dirty="0"/>
              <a:t>Οι κατανομές των</a:t>
            </a:r>
            <a:r>
              <a:rPr lang="en-US" sz="2000" dirty="0"/>
              <a:t> </a:t>
            </a:r>
            <a:r>
              <a:rPr lang="el-GR" sz="2000" dirty="0"/>
              <a:t>επιδόσεων στο γνωστικό έργο όταν τα άτομα</a:t>
            </a:r>
            <a:r>
              <a:rPr lang="en-US" sz="2000" dirty="0"/>
              <a:t> </a:t>
            </a:r>
            <a:r>
              <a:rPr lang="el-GR" sz="2000" dirty="0"/>
              <a:t>είχαν καταναλώσει καφεΐνη θα είναι διαφορετικές από τις κατανομές των επιδόσεων όταν</a:t>
            </a:r>
            <a:r>
              <a:rPr lang="en-US" sz="2000" dirty="0"/>
              <a:t> </a:t>
            </a:r>
            <a:r>
              <a:rPr lang="el-GR" sz="2000" dirty="0"/>
              <a:t>τα άτομα δεν είχαν καταναλώσει καφεΐνη (αμφίπλευρου ελέγχου).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22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5413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927100"/>
            <a:ext cx="6345238" cy="709613"/>
          </a:xfrm>
        </p:spPr>
        <p:txBody>
          <a:bodyPr wrap="square" anchor="ctr">
            <a:normAutofit/>
          </a:bodyPr>
          <a:lstStyle/>
          <a:p>
            <a:r>
              <a:rPr lang="el-GR" dirty="0"/>
              <a:t>Η διαδικασία…..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EAAAB618-6913-4EF2-9F57-31E199F82E40}" type="slidenum">
              <a:rPr lang="en-US" altLang="el-GR" sz="2400" smtClean="0">
                <a:solidFill>
                  <a:schemeClr val="tx1"/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23</a:t>
            </a:fld>
            <a:endParaRPr lang="en-US" altLang="el-GR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D44BD92-6196-4521-B666-76EF9D0A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2489200"/>
            <a:ext cx="8064896" cy="4073525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200"/>
              </a:spcAft>
            </a:pPr>
            <a:r>
              <a:rPr lang="el-GR" sz="2400" b="0" i="0" u="none" strike="noStrike" baseline="0" dirty="0"/>
              <a:t>Για να υπολογίσουμε το κριτήριο </a:t>
            </a:r>
            <a:r>
              <a:rPr lang="el-GR" sz="2400" b="0" i="0" u="none" strike="noStrike" baseline="0" dirty="0" err="1"/>
              <a:t>Wilcoxon</a:t>
            </a:r>
            <a:r>
              <a:rPr lang="el-GR" sz="2400" b="0" i="0" u="none" strike="noStrike" baseline="0" dirty="0"/>
              <a:t>: </a:t>
            </a:r>
          </a:p>
          <a:p>
            <a:pPr marL="92075" indent="0" algn="just">
              <a:spcAft>
                <a:spcPts val="1200"/>
              </a:spcAft>
              <a:buNone/>
            </a:pPr>
            <a:r>
              <a:rPr lang="el-GR" sz="2000" b="0" i="0" u="none" strike="noStrike" baseline="0" dirty="0"/>
              <a:t>1. Θα πρέπει να βρούμε τη διαφορά μεταξύ των επιδόσεων του κάθε ατόμου στις δύο συνθήκες, </a:t>
            </a:r>
          </a:p>
          <a:p>
            <a:pPr marL="92075" indent="0" algn="just">
              <a:spcAft>
                <a:spcPts val="1200"/>
              </a:spcAft>
              <a:buNone/>
            </a:pPr>
            <a:r>
              <a:rPr lang="el-GR" sz="2000" b="0" i="0" u="none" strike="noStrike" baseline="0" dirty="0"/>
              <a:t>2. να ιεραρχήσουμε αυτές τις διαφορές, αγνοώντας σε πρώτη φάση το πρόσημο (σε απόλυτες τιμές), </a:t>
            </a:r>
          </a:p>
          <a:p>
            <a:pPr marL="92075" indent="0" algn="just">
              <a:spcAft>
                <a:spcPts val="1200"/>
              </a:spcAft>
              <a:buNone/>
            </a:pPr>
            <a:r>
              <a:rPr lang="el-GR" sz="2000" b="0" i="0" u="none" strike="noStrike" baseline="0" dirty="0"/>
              <a:t>3. να προσθέτουμε τις ιεραρχήσεις που αντιστοιχούν σε διαφορές με θετικό πρόσημο και τις ιεραρχήσεις που αντιστοιχούν σε αρνητικό πρόσημο. </a:t>
            </a:r>
          </a:p>
          <a:p>
            <a:pPr marL="92075" indent="0" algn="just">
              <a:spcAft>
                <a:spcPts val="1200"/>
              </a:spcAft>
              <a:buNone/>
            </a:pPr>
            <a:r>
              <a:rPr lang="el-GR" sz="2000" b="0" i="0" u="none" strike="noStrike" baseline="0" dirty="0"/>
              <a:t>4. Το μικρότερο άθροισμα ιεραρχήσεων μας δίνει το αποτέλεσμα του κριτηρίου </a:t>
            </a:r>
            <a:r>
              <a:rPr lang="en-US" sz="2000" b="0" i="0" u="none" strike="noStrike" baseline="0" dirty="0"/>
              <a:t>Wilcoxon.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424360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Αποτελέσματα από το </a:t>
            </a:r>
            <a:r>
              <a:rPr lang="en-US" dirty="0"/>
              <a:t>SPSS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24</a:t>
            </a:fld>
            <a:endParaRPr lang="en-US" altLang="el-GR" sz="2400" dirty="0">
              <a:latin typeface="+mn-lt"/>
            </a:endParaRPr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C26E429D-F927-4F80-9A30-F3C234E2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353112"/>
            <a:ext cx="8064500" cy="396875"/>
          </a:xfrm>
        </p:spPr>
        <p:txBody>
          <a:bodyPr/>
          <a:lstStyle/>
          <a:p>
            <a:pPr algn="l"/>
            <a:r>
              <a:rPr lang="el-GR" sz="2000" b="1" dirty="0"/>
              <a:t>Παρουσίαση σύμφωνα με </a:t>
            </a:r>
            <a:r>
              <a:rPr lang="en-US" sz="2000" b="1" dirty="0"/>
              <a:t>APA</a:t>
            </a:r>
            <a:r>
              <a:rPr lang="el-GR" sz="2000" b="1" dirty="0"/>
              <a:t>: </a:t>
            </a:r>
            <a:r>
              <a:rPr lang="el-GR" sz="2000" i="1" dirty="0"/>
              <a:t>Ζ</a:t>
            </a:r>
            <a:r>
              <a:rPr lang="fr-FR" sz="2000" b="0" i="0" u="none" strike="noStrike" baseline="0" dirty="0"/>
              <a:t> = </a:t>
            </a:r>
            <a:r>
              <a:rPr lang="el-GR" sz="2000" b="0" i="0" u="none" strike="noStrike" baseline="0" dirty="0"/>
              <a:t>-4,60</a:t>
            </a:r>
            <a:r>
              <a:rPr lang="fr-FR" sz="2000" b="0" i="0" u="none" strike="noStrike" baseline="0" dirty="0"/>
              <a:t>, </a:t>
            </a:r>
            <a:r>
              <a:rPr lang="fr-FR" sz="2000" b="0" i="1" u="none" strike="noStrike" baseline="0" dirty="0"/>
              <a:t>p</a:t>
            </a:r>
            <a:r>
              <a:rPr lang="fr-FR" sz="2000" b="0" i="0" u="none" strike="noStrike" baseline="0" dirty="0"/>
              <a:t> </a:t>
            </a:r>
            <a:r>
              <a:rPr lang="el-GR" sz="2000" dirty="0"/>
              <a:t>&lt;</a:t>
            </a:r>
            <a:r>
              <a:rPr lang="fr-FR" sz="2000" b="0" i="0" u="none" strike="noStrike" baseline="0" dirty="0"/>
              <a:t> 0,</a:t>
            </a:r>
            <a:r>
              <a:rPr lang="el-GR" sz="2000" b="0" i="0" u="none" strike="noStrike" baseline="0" dirty="0"/>
              <a:t>001</a:t>
            </a:r>
            <a:r>
              <a:rPr lang="fr-FR" sz="2000" b="0" i="0" u="none" strike="noStrike" baseline="0" dirty="0"/>
              <a:t>.</a:t>
            </a:r>
            <a:endParaRPr lang="el-GR" sz="2000" dirty="0"/>
          </a:p>
        </p:txBody>
      </p:sp>
      <p:pic>
        <p:nvPicPr>
          <p:cNvPr id="5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3154F53-3FB3-4A40-ADBE-65AD28A0C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243251"/>
            <a:ext cx="5546838" cy="4109726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91A93A9E-83B3-409E-8722-AC7867DA9127}"/>
              </a:ext>
            </a:extLst>
          </p:cNvPr>
          <p:cNvSpPr/>
          <p:nvPr/>
        </p:nvSpPr>
        <p:spPr>
          <a:xfrm>
            <a:off x="4753131" y="4887632"/>
            <a:ext cx="504056" cy="19727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153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Το κριτήριο </a:t>
            </a:r>
            <a:r>
              <a:rPr lang="en-US" i="1" dirty="0"/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el-GR" sz="2000" b="0" i="0" u="none" strike="noStrike" baseline="0" dirty="0"/>
              <a:t>Δημιουργήθηκε στις αρχές του 20ού</a:t>
            </a:r>
            <a:r>
              <a:rPr lang="en-US" sz="2000" b="0" i="0" u="none" strike="noStrike" baseline="0" dirty="0"/>
              <a:t> </a:t>
            </a:r>
            <a:r>
              <a:rPr lang="el-GR" sz="2000" b="0" i="0" u="none" strike="noStrike" baseline="0" dirty="0"/>
              <a:t>αιώνα, το 1908, από τον χημικό της βιομηχανίας</a:t>
            </a:r>
            <a:r>
              <a:rPr lang="en-US" sz="2000" b="0" i="0" u="none" strike="noStrike" baseline="0" dirty="0"/>
              <a:t> </a:t>
            </a:r>
            <a:r>
              <a:rPr lang="el-GR" sz="2000" b="0" i="0" u="none" strike="noStrike" baseline="0" dirty="0"/>
              <a:t>μπίρας </a:t>
            </a:r>
            <a:r>
              <a:rPr lang="en-US" sz="2000" b="0" i="0" u="none" strike="noStrike" baseline="0" dirty="0"/>
              <a:t>Guinness, W.</a:t>
            </a:r>
            <a:r>
              <a:rPr lang="el-GR" sz="2000" b="0" i="0" u="none" strike="noStrike" baseline="0" dirty="0"/>
              <a:t> </a:t>
            </a:r>
            <a:r>
              <a:rPr lang="en-US" sz="2000" b="0" i="0" u="none" strike="noStrike" baseline="0" dirty="0"/>
              <a:t>S. </a:t>
            </a:r>
            <a:r>
              <a:rPr lang="en-US" sz="2000" b="0" i="0" u="none" strike="noStrike" baseline="0" dirty="0" err="1"/>
              <a:t>Gosset</a:t>
            </a:r>
            <a:r>
              <a:rPr lang="en-US" sz="2000" b="0" i="0" u="none" strike="noStrike" baseline="0" dirty="0"/>
              <a:t>.</a:t>
            </a:r>
          </a:p>
          <a:p>
            <a:pPr algn="just"/>
            <a:r>
              <a:rPr lang="el-GR" sz="2000" b="0" i="0" u="none" strike="noStrike" baseline="0" dirty="0"/>
              <a:t>Ο </a:t>
            </a:r>
            <a:r>
              <a:rPr lang="el-GR" sz="2000" b="0" i="0" u="none" strike="noStrike" baseline="0" dirty="0" err="1"/>
              <a:t>Gosset</a:t>
            </a:r>
            <a:r>
              <a:rPr lang="el-GR" sz="2000" b="0" i="0" u="none" strike="noStrike" baseline="0" dirty="0"/>
              <a:t> δημοσίευσε το αποτέλεσμα της</a:t>
            </a:r>
            <a:r>
              <a:rPr lang="en-US" sz="2000" b="0" i="0" u="none" strike="noStrike" baseline="0" dirty="0"/>
              <a:t> </a:t>
            </a:r>
            <a:r>
              <a:rPr lang="el-GR" sz="2000" b="0" i="0" u="none" strike="noStrike" baseline="0" dirty="0"/>
              <a:t>δουλειάς του με το όνομα </a:t>
            </a:r>
            <a:r>
              <a:rPr lang="el-GR" sz="2000" b="0" i="1" u="none" strike="noStrike" baseline="0" dirty="0" err="1"/>
              <a:t>Student</a:t>
            </a:r>
            <a:r>
              <a:rPr lang="el-GR" sz="2000" b="0" i="1" u="none" strike="noStrike" baseline="0" dirty="0"/>
              <a:t> </a:t>
            </a:r>
            <a:r>
              <a:rPr lang="el-GR" sz="2000" b="0" i="0" u="none" strike="noStrike" baseline="0" dirty="0"/>
              <a:t>(</a:t>
            </a:r>
            <a:r>
              <a:rPr lang="el-GR" sz="2000" b="0" i="0" u="none" strike="noStrike" baseline="0" dirty="0" err="1"/>
              <a:t>Student</a:t>
            </a:r>
            <a:r>
              <a:rPr lang="el-GR" sz="2000" b="0" i="0" u="none" strike="noStrike" baseline="0" dirty="0"/>
              <a:t>, 198)</a:t>
            </a:r>
            <a:r>
              <a:rPr lang="el-GR" sz="2000" b="0" i="1" u="none" strike="noStrike" baseline="0" dirty="0"/>
              <a:t>.</a:t>
            </a:r>
            <a:endParaRPr lang="en-US" sz="2000" b="0" i="1" u="none" strike="noStrike" baseline="0" dirty="0"/>
          </a:p>
          <a:p>
            <a:pPr lvl="1" algn="just">
              <a:spcAft>
                <a:spcPts val="1200"/>
              </a:spcAft>
            </a:pPr>
            <a:r>
              <a:rPr lang="el-GR" sz="1800" i="1" dirty="0"/>
              <a:t>Γι’ αυτό ονομάζεται και </a:t>
            </a:r>
            <a:r>
              <a:rPr lang="en-US" sz="1800" i="1" dirty="0"/>
              <a:t>Student’s t</a:t>
            </a:r>
            <a:endParaRPr lang="el-GR" sz="1800" i="1" dirty="0"/>
          </a:p>
          <a:p>
            <a:pPr algn="just"/>
            <a:r>
              <a:rPr lang="el-GR" sz="2000" dirty="0"/>
              <a:t>Χρησιμοποιείται σε ερευνητικά πρωτόκολλα στα οποία βασικός στόχος είναι να βρεθεί εάν υπάρχει σημαντική διαφορά </a:t>
            </a:r>
            <a:r>
              <a:rPr lang="el-GR" sz="2000" u="sng" dirty="0"/>
              <a:t>ανάμεσα σε δύο ομάδες</a:t>
            </a:r>
            <a:r>
              <a:rPr lang="el-GR" sz="2000" dirty="0"/>
              <a:t> και ποια από τις δύο παρουσιάζει την καλύτερη επίδοση.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3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993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Ερευνητικός Σχεδιασμός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199"/>
            <a:ext cx="8064896" cy="4073525"/>
          </a:xfrm>
        </p:spPr>
        <p:txBody>
          <a:bodyPr/>
          <a:lstStyle/>
          <a:p>
            <a:pPr algn="just"/>
            <a:r>
              <a:rPr lang="el-GR" sz="2000" dirty="0"/>
              <a:t>Μπορούμε να χρησιμοποιήσουμε δύο διαφορετικούς ερευνητικούς σχεδιασμούς:</a:t>
            </a:r>
          </a:p>
          <a:p>
            <a:pPr algn="just"/>
            <a:r>
              <a:rPr lang="el-GR" sz="2000" dirty="0"/>
              <a:t>Ανεξάρτητων δειγμάτων </a:t>
            </a:r>
            <a:r>
              <a:rPr lang="el-GR" sz="2000" dirty="0">
                <a:sym typeface="Wingdings" panose="05000000000000000000" pitchFamily="2" charset="2"/>
              </a:rPr>
              <a:t> κριτήριο </a:t>
            </a:r>
            <a:r>
              <a:rPr lang="en-US" sz="2000" i="1" dirty="0">
                <a:sym typeface="Wingdings" panose="05000000000000000000" pitchFamily="2" charset="2"/>
              </a:rPr>
              <a:t>t</a:t>
            </a:r>
            <a:r>
              <a:rPr lang="el-GR" sz="2000" dirty="0">
                <a:sym typeface="Wingdings" panose="05000000000000000000" pitchFamily="2" charset="2"/>
              </a:rPr>
              <a:t> για ανεξάρτητα δείγματα</a:t>
            </a:r>
            <a:endParaRPr lang="el-GR" sz="2000" dirty="0"/>
          </a:p>
          <a:p>
            <a:pPr algn="just"/>
            <a:r>
              <a:rPr lang="el-GR" sz="2000" dirty="0"/>
              <a:t>Εξαρτημένων δειγμάτων </a:t>
            </a:r>
            <a:r>
              <a:rPr lang="el-GR" sz="2000" dirty="0">
                <a:sym typeface="Wingdings" panose="05000000000000000000" pitchFamily="2" charset="2"/>
              </a:rPr>
              <a:t> κριτήριο </a:t>
            </a:r>
            <a:r>
              <a:rPr lang="en-US" sz="2000" i="1" dirty="0">
                <a:sym typeface="Wingdings" panose="05000000000000000000" pitchFamily="2" charset="2"/>
              </a:rPr>
              <a:t>t</a:t>
            </a:r>
            <a:r>
              <a:rPr lang="el-GR" sz="2000" dirty="0">
                <a:sym typeface="Wingdings" panose="05000000000000000000" pitchFamily="2" charset="2"/>
              </a:rPr>
              <a:t> για εξαρτημένα δείγματα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4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8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Προϋποθέσεις για τη χρήση του κριτηρίου </a:t>
            </a:r>
            <a:r>
              <a:rPr lang="en-US" i="1" dirty="0"/>
              <a:t>t</a:t>
            </a:r>
            <a:r>
              <a:rPr lang="el-GR" dirty="0"/>
              <a:t> για ανεξάρτητα δείγματα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5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14" name="Εικόνα 13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85AA98CD-5E69-42D6-AFDE-1484070F4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57" y="2924944"/>
            <a:ext cx="7714286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8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Ένα ερευνητικό Παράδειγμα – Διατύπωση υποθέσεων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89200"/>
            <a:ext cx="8064896" cy="4073525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2000" b="1" dirty="0"/>
              <a:t>Ερευνητικό Ερώτημα: </a:t>
            </a:r>
            <a:r>
              <a:rPr lang="el-GR" sz="2000" dirty="0"/>
              <a:t>Υπάρχει επίδραση του φύλου στη διάσταση της προσωπικότητας «Δεκτικότητα στην Εμπειρία»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2000" b="1" dirty="0"/>
              <a:t>Μηδενική υπόθεση: </a:t>
            </a:r>
            <a:r>
              <a:rPr lang="el-GR" sz="2000" dirty="0"/>
              <a:t>Η επίδοση των ανδρών δεν θα είναι διαφορετική από την επίδοση των γυναικών στη διάσταση της δεκτικότητας στην εμπειρία.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sz="2000" b="1" dirty="0"/>
              <a:t>Εναλλακτική υπόθεση: </a:t>
            </a:r>
            <a:r>
              <a:rPr lang="el-GR" sz="2000" dirty="0"/>
              <a:t>Η επίδοση των ανδρών θα είναι διαφορετική από την επίδοση των γυναικών στη διάσταση της δεκτικότητας στην εμπειρία (αμφίπλευρου ελέγχου).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6</a:t>
            </a:fld>
            <a:endParaRPr lang="en-US" alt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7794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927100"/>
            <a:ext cx="6345238" cy="709613"/>
          </a:xfrm>
        </p:spPr>
        <p:txBody>
          <a:bodyPr wrap="square" anchor="ctr">
            <a:normAutofit/>
          </a:bodyPr>
          <a:lstStyle/>
          <a:p>
            <a:r>
              <a:rPr lang="el-GR" dirty="0"/>
              <a:t>Ο τύπος…..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31A8D41-FC6D-42F6-955F-6E3B30F4F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128" y="2924944"/>
            <a:ext cx="3293900" cy="20178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1400" dirty="0"/>
              <a:t>Όπου, </a:t>
            </a:r>
          </a:p>
          <a:p>
            <a:pPr marL="0" indent="0" algn="just">
              <a:buNone/>
            </a:pPr>
            <a:r>
              <a:rPr lang="el-GR" sz="1400" dirty="0"/>
              <a:t>    = Ο μέσος όρος της ομάδας Α</a:t>
            </a:r>
          </a:p>
          <a:p>
            <a:pPr marL="0" indent="0" algn="just">
              <a:buNone/>
            </a:pPr>
            <a:r>
              <a:rPr lang="el-GR" sz="1400" dirty="0"/>
              <a:t>     = Ο μέσος όρος της ομάδας Β</a:t>
            </a:r>
          </a:p>
          <a:p>
            <a:pPr marL="0" indent="0" algn="just">
              <a:buNone/>
            </a:pPr>
            <a:r>
              <a:rPr lang="el-GR" sz="1400" dirty="0"/>
              <a:t>Ν</a:t>
            </a:r>
            <a:r>
              <a:rPr lang="el-GR" sz="1400" baseline="-25000" dirty="0"/>
              <a:t>Α </a:t>
            </a:r>
            <a:r>
              <a:rPr lang="el-GR" sz="1400" dirty="0"/>
              <a:t>= Ο αριθμός των ατόμων στην ομάδα Α</a:t>
            </a:r>
          </a:p>
          <a:p>
            <a:pPr marL="0" indent="0" algn="just">
              <a:buNone/>
            </a:pPr>
            <a:r>
              <a:rPr lang="el-GR" sz="1400" dirty="0"/>
              <a:t>Ν</a:t>
            </a:r>
            <a:r>
              <a:rPr lang="el-GR" sz="1400" baseline="-25000" dirty="0"/>
              <a:t>Β</a:t>
            </a:r>
            <a:r>
              <a:rPr lang="el-GR" sz="1400" dirty="0"/>
              <a:t> = Ο αριθμός των ατόμων στην ομάδα Β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l-GR" dirty="0"/>
              <a:t>∑</a:t>
            </a:r>
            <a:r>
              <a:rPr lang="el-GR" sz="1400" dirty="0"/>
              <a:t>  = Το άθροισμα των τιμών του …</a:t>
            </a:r>
          </a:p>
          <a:p>
            <a:pPr marL="0" indent="0" algn="just">
              <a:buNone/>
            </a:pPr>
            <a:endParaRPr lang="el-G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738" y="295275"/>
            <a:ext cx="790575" cy="768350"/>
          </a:xfrm>
        </p:spPr>
        <p:txBody>
          <a:bodyPr wrap="square" anchor="b">
            <a:normAutofit/>
          </a:bodyPr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solidFill>
                  <a:schemeClr val="tx1"/>
                </a:solidFill>
                <a:latin typeface="+mn-lt"/>
              </a:rPr>
              <a:pPr>
                <a:defRPr/>
              </a:pPr>
              <a:t>7</a:t>
            </a:fld>
            <a:endParaRPr lang="en-US" altLang="el-GR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4D7F9C1-C39F-4159-86FB-B135E65F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3306625"/>
            <a:ext cx="207649" cy="238797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FC3EE02-A63A-456E-8B74-F0D1B8B6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3638008"/>
            <a:ext cx="244614" cy="244614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3D74C93-84A0-4B5C-81E2-E08FDB9E1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792634"/>
            <a:ext cx="5038295" cy="217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58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Αποτελέσματα από το </a:t>
            </a:r>
            <a:r>
              <a:rPr lang="en-US" dirty="0"/>
              <a:t>SPSS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8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381E3D9-7E6F-47C7-88E1-1ABA6029F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0" y="2268786"/>
            <a:ext cx="7740352" cy="3634883"/>
          </a:xfrm>
          <a:prstGeom prst="rect">
            <a:avLst/>
          </a:prstGeom>
        </p:spPr>
      </p:pic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C26E429D-F927-4F80-9A30-F3C234E29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6165850"/>
            <a:ext cx="8064500" cy="396875"/>
          </a:xfrm>
        </p:spPr>
        <p:txBody>
          <a:bodyPr/>
          <a:lstStyle/>
          <a:p>
            <a:pPr algn="l"/>
            <a:r>
              <a:rPr lang="el-GR" sz="2000" b="1" dirty="0"/>
              <a:t>Παρουσίαση σύμφωνα με </a:t>
            </a:r>
            <a:r>
              <a:rPr lang="en-US" sz="2000" b="1" dirty="0"/>
              <a:t>APA</a:t>
            </a:r>
            <a:r>
              <a:rPr lang="el-GR" sz="2000" b="1" dirty="0"/>
              <a:t>: </a:t>
            </a:r>
            <a:r>
              <a:rPr lang="fr-FR" sz="2000" b="0" i="1" u="none" strike="noStrike" baseline="0" dirty="0"/>
              <a:t>t</a:t>
            </a:r>
            <a:r>
              <a:rPr lang="fr-FR" sz="2000" b="0" i="0" u="none" strike="noStrike" baseline="0" dirty="0"/>
              <a:t>(67</a:t>
            </a:r>
            <a:r>
              <a:rPr lang="el-GR" sz="2000" b="0" i="0" u="none" strike="noStrike" baseline="0" dirty="0"/>
              <a:t>0</a:t>
            </a:r>
            <a:r>
              <a:rPr lang="fr-FR" sz="2000" b="0" i="0" u="none" strike="noStrike" baseline="0" dirty="0"/>
              <a:t>) = </a:t>
            </a:r>
            <a:r>
              <a:rPr lang="el-GR" sz="2000" b="0" i="0" u="none" strike="noStrike" baseline="0" dirty="0"/>
              <a:t>-</a:t>
            </a:r>
            <a:r>
              <a:rPr lang="fr-FR" sz="2000" b="0" i="0" u="none" strike="noStrike" baseline="0" dirty="0"/>
              <a:t>4,</a:t>
            </a:r>
            <a:r>
              <a:rPr lang="el-GR" sz="2000" b="0" i="0" u="none" strike="noStrike" baseline="0" dirty="0"/>
              <a:t>35</a:t>
            </a:r>
            <a:r>
              <a:rPr lang="fr-FR" sz="2000" b="0" i="0" u="none" strike="noStrike" baseline="0" dirty="0"/>
              <a:t>, </a:t>
            </a:r>
            <a:r>
              <a:rPr lang="fr-FR" sz="2000" b="0" i="1" u="none" strike="noStrike" baseline="0" dirty="0"/>
              <a:t>p</a:t>
            </a:r>
            <a:r>
              <a:rPr lang="fr-FR" sz="2000" b="0" i="0" u="none" strike="noStrike" baseline="0" dirty="0"/>
              <a:t> &lt; ,001</a:t>
            </a:r>
            <a:endParaRPr lang="el-GR" sz="2000" dirty="0"/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BD87170C-918B-4410-8300-4F2313E80E08}"/>
              </a:ext>
            </a:extLst>
          </p:cNvPr>
          <p:cNvSpPr/>
          <p:nvPr/>
        </p:nvSpPr>
        <p:spPr>
          <a:xfrm>
            <a:off x="4131670" y="4435758"/>
            <a:ext cx="504056" cy="21737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7632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812768" cy="709865"/>
          </a:xfrm>
        </p:spPr>
        <p:txBody>
          <a:bodyPr/>
          <a:lstStyle/>
          <a:p>
            <a:r>
              <a:rPr lang="el-GR" dirty="0"/>
              <a:t>Προϋποθέσεις για τη χρήση του κριτηρίου </a:t>
            </a:r>
            <a:r>
              <a:rPr lang="en-US" i="1" dirty="0"/>
              <a:t>t</a:t>
            </a:r>
            <a:r>
              <a:rPr lang="el-GR" dirty="0"/>
              <a:t> για εξαρτημένα δείγματα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AB618-6913-4EF2-9F57-31E199F82E40}" type="slidenum">
              <a:rPr lang="en-US" altLang="el-GR" sz="2400" smtClean="0">
                <a:latin typeface="+mn-lt"/>
              </a:rPr>
              <a:pPr>
                <a:defRPr/>
              </a:pPr>
              <a:t>9</a:t>
            </a:fld>
            <a:endParaRPr lang="en-US" altLang="el-GR" sz="2400" dirty="0">
              <a:latin typeface="+mn-lt"/>
            </a:endParaRPr>
          </a:p>
        </p:txBody>
      </p:sp>
      <p:pic>
        <p:nvPicPr>
          <p:cNvPr id="8" name="Εικόνα 7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15A83AF1-7F9E-4B58-876C-2C7991CFA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70" y="2828227"/>
            <a:ext cx="7668344" cy="247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859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-Vanhov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-Vanhove" id="{EA4D7CFF-F74A-7A48-87D6-C7AA06D573FD}" vid="{963A5AEF-4D68-7B48-B976-AF49F0E9A62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4009</TotalTime>
  <Words>1084</Words>
  <Application>Microsoft Office PowerPoint</Application>
  <PresentationFormat>Προβολή στην οθόνη (4:3)</PresentationFormat>
  <Paragraphs>107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Wingdings 3</vt:lpstr>
      <vt:lpstr>Theme-Vanhove</vt:lpstr>
      <vt:lpstr>Σύγκριση μέσων όρων</vt:lpstr>
      <vt:lpstr>Μαθησιακοί στόχοι</vt:lpstr>
      <vt:lpstr>Το κριτήριο t</vt:lpstr>
      <vt:lpstr>Ερευνητικός Σχεδιασμός</vt:lpstr>
      <vt:lpstr>Προϋποθέσεις για τη χρήση του κριτηρίου t για ανεξάρτητα δείγματα</vt:lpstr>
      <vt:lpstr>Ένα ερευνητικό Παράδειγμα – Διατύπωση υποθέσεων</vt:lpstr>
      <vt:lpstr>Ο τύπος…..</vt:lpstr>
      <vt:lpstr>Αποτελέσματα από το SPSS</vt:lpstr>
      <vt:lpstr>Προϋποθέσεις για τη χρήση του κριτηρίου t για εξαρτημένα δείγματα</vt:lpstr>
      <vt:lpstr>Ένα ερευνητικό παράδειγμα – Διατύπωση υποθέσεων</vt:lpstr>
      <vt:lpstr>Ο τύπος…..</vt:lpstr>
      <vt:lpstr>Αποτελέσματα από το SPSS</vt:lpstr>
      <vt:lpstr>Προϋποθέσεις για τη χρήση του κριτηρίου t για ένα δείγμα</vt:lpstr>
      <vt:lpstr>Ένα ερευνητικό παράδειγμα – Διατύπωση υποθέσεων</vt:lpstr>
      <vt:lpstr>Ο τύπος…..</vt:lpstr>
      <vt:lpstr>Αποτελέσματα από το SPSS</vt:lpstr>
      <vt:lpstr>Προϋποθέσεις για τη χρήση του κριτηρίου Mann-Whitney (U)</vt:lpstr>
      <vt:lpstr>Ένα ερευνητικό παράδειγμα – Διατύπωση υποθέσεων</vt:lpstr>
      <vt:lpstr>Ο τύπος…..</vt:lpstr>
      <vt:lpstr>Αποτελέσματα από το SPSS</vt:lpstr>
      <vt:lpstr>Προϋποθέσεις για τη χρήση του κριτηρίου Wilcoxon (T)</vt:lpstr>
      <vt:lpstr>Ένα ερευνητικό παράδειγμα –  Διατύπωση υποθέσεων</vt:lpstr>
      <vt:lpstr>Η διαδικασία…..</vt:lpstr>
      <vt:lpstr>Αποτελέσματα από το SPSS</vt:lpstr>
    </vt:vector>
  </TitlesOfParts>
  <Company>bcuc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jtribe01</dc:creator>
  <cp:lastModifiedBy>Petros Roussos</cp:lastModifiedBy>
  <cp:revision>182</cp:revision>
  <dcterms:created xsi:type="dcterms:W3CDTF">2004-02-18T16:58:05Z</dcterms:created>
  <dcterms:modified xsi:type="dcterms:W3CDTF">2025-09-09T17:56:10Z</dcterms:modified>
</cp:coreProperties>
</file>