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32"/>
  </p:notesMasterIdLst>
  <p:handoutMasterIdLst>
    <p:handoutMasterId r:id="rId33"/>
  </p:handoutMasterIdLst>
  <p:sldIdLst>
    <p:sldId id="393" r:id="rId2"/>
    <p:sldId id="384" r:id="rId3"/>
    <p:sldId id="395" r:id="rId4"/>
    <p:sldId id="394" r:id="rId5"/>
    <p:sldId id="396" r:id="rId6"/>
    <p:sldId id="398" r:id="rId7"/>
    <p:sldId id="397" r:id="rId8"/>
    <p:sldId id="399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407" r:id="rId17"/>
    <p:sldId id="408" r:id="rId18"/>
    <p:sldId id="409" r:id="rId19"/>
    <p:sldId id="410" r:id="rId20"/>
    <p:sldId id="412" r:id="rId21"/>
    <p:sldId id="411" r:id="rId22"/>
    <p:sldId id="413" r:id="rId23"/>
    <p:sldId id="414" r:id="rId24"/>
    <p:sldId id="415" r:id="rId25"/>
    <p:sldId id="416" r:id="rId26"/>
    <p:sldId id="417" r:id="rId27"/>
    <p:sldId id="418" r:id="rId28"/>
    <p:sldId id="419" r:id="rId29"/>
    <p:sldId id="420" r:id="rId30"/>
    <p:sldId id="421" r:id="rId31"/>
  </p:sldIdLst>
  <p:sldSz cx="9144000" cy="6858000" type="screen4x3"/>
  <p:notesSz cx="6669088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7B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32"/>
  </p:normalViewPr>
  <p:slideViewPr>
    <p:cSldViewPr>
      <p:cViewPr varScale="1">
        <p:scale>
          <a:sx n="149" d="100"/>
          <a:sy n="149" d="100"/>
        </p:scale>
        <p:origin x="2076" y="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050B54B4-C05C-4199-80E2-F0C1195FCA3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62" tIns="45281" rIns="90562" bIns="45281" numCol="1" anchor="t" anchorCtr="0" compatLnSpc="1">
            <a:prstTxWarp prst="textNoShape">
              <a:avLst/>
            </a:prstTxWarp>
          </a:bodyPr>
          <a:lstStyle>
            <a:lvl1pPr defTabSz="904875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DAC40F14-EB18-471D-9A41-B46EF87186A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62" tIns="45281" rIns="90562" bIns="45281" numCol="1" anchor="t" anchorCtr="0" compatLnSpc="1">
            <a:prstTxWarp prst="textNoShape">
              <a:avLst/>
            </a:prstTxWarp>
          </a:bodyPr>
          <a:lstStyle>
            <a:lvl1pPr algn="r" defTabSz="904875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8788" name="Rectangle 4">
            <a:extLst>
              <a:ext uri="{FF2B5EF4-FFF2-40B4-BE49-F238E27FC236}">
                <a16:creationId xmlns:a16="http://schemas.microsoft.com/office/drawing/2014/main" id="{3C3DDC70-7D20-4481-A869-35D73D23B40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62" tIns="45281" rIns="90562" bIns="45281" numCol="1" anchor="b" anchorCtr="0" compatLnSpc="1">
            <a:prstTxWarp prst="textNoShape">
              <a:avLst/>
            </a:prstTxWarp>
          </a:bodyPr>
          <a:lstStyle>
            <a:lvl1pPr defTabSz="904875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8789" name="Rectangle 5">
            <a:extLst>
              <a:ext uri="{FF2B5EF4-FFF2-40B4-BE49-F238E27FC236}">
                <a16:creationId xmlns:a16="http://schemas.microsoft.com/office/drawing/2014/main" id="{AFEA9539-0C34-43FB-B339-9E70DB187DC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62" tIns="45281" rIns="90562" bIns="45281" numCol="1" anchor="b" anchorCtr="0" compatLnSpc="1">
            <a:prstTxWarp prst="textNoShape">
              <a:avLst/>
            </a:prstTxWarp>
          </a:bodyPr>
          <a:lstStyle>
            <a:lvl1pPr algn="r" defTabSz="904875" eaLnBrk="1" hangingPunct="1">
              <a:defRPr sz="1200"/>
            </a:lvl1pPr>
          </a:lstStyle>
          <a:p>
            <a:pPr>
              <a:defRPr/>
            </a:pPr>
            <a:fld id="{FF2EC3DE-A9CD-49F2-818B-08AA9A64A7CF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996960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B2E95307-4307-4DF2-99B9-73081273E43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62" tIns="45281" rIns="90562" bIns="45281" numCol="1" anchor="t" anchorCtr="0" compatLnSpc="1">
            <a:prstTxWarp prst="textNoShape">
              <a:avLst/>
            </a:prstTxWarp>
          </a:bodyPr>
          <a:lstStyle>
            <a:lvl1pPr defTabSz="904875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BCB32ADA-545C-478E-A5BC-2CD6052CD68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62" tIns="45281" rIns="90562" bIns="45281" numCol="1" anchor="t" anchorCtr="0" compatLnSpc="1">
            <a:prstTxWarp prst="textNoShape">
              <a:avLst/>
            </a:prstTxWarp>
          </a:bodyPr>
          <a:lstStyle>
            <a:lvl1pPr algn="r" defTabSz="904875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D0196EFC-C1B7-4383-BB81-3C09DFE94C0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45" name="Rectangle 5">
            <a:extLst>
              <a:ext uri="{FF2B5EF4-FFF2-40B4-BE49-F238E27FC236}">
                <a16:creationId xmlns:a16="http://schemas.microsoft.com/office/drawing/2014/main" id="{810892B9-9407-45A3-9F60-1989E0CB040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62" tIns="45281" rIns="90562" bIns="452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2646" name="Rectangle 6">
            <a:extLst>
              <a:ext uri="{FF2B5EF4-FFF2-40B4-BE49-F238E27FC236}">
                <a16:creationId xmlns:a16="http://schemas.microsoft.com/office/drawing/2014/main" id="{D01A21E0-334D-4893-8079-BECC895962D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62" tIns="45281" rIns="90562" bIns="45281" numCol="1" anchor="b" anchorCtr="0" compatLnSpc="1">
            <a:prstTxWarp prst="textNoShape">
              <a:avLst/>
            </a:prstTxWarp>
          </a:bodyPr>
          <a:lstStyle>
            <a:lvl1pPr defTabSz="904875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47" name="Rectangle 7">
            <a:extLst>
              <a:ext uri="{FF2B5EF4-FFF2-40B4-BE49-F238E27FC236}">
                <a16:creationId xmlns:a16="http://schemas.microsoft.com/office/drawing/2014/main" id="{1AEACBB1-9ED1-4D41-B206-E11EFE3814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62" tIns="45281" rIns="90562" bIns="45281" numCol="1" anchor="b" anchorCtr="0" compatLnSpc="1">
            <a:prstTxWarp prst="textNoShape">
              <a:avLst/>
            </a:prstTxWarp>
          </a:bodyPr>
          <a:lstStyle>
            <a:lvl1pPr algn="r" defTabSz="904875" eaLnBrk="1" hangingPunct="1">
              <a:defRPr sz="1200"/>
            </a:lvl1pPr>
          </a:lstStyle>
          <a:p>
            <a:pPr>
              <a:defRPr/>
            </a:pPr>
            <a:fld id="{DEA25A67-7479-49F0-9987-907BF6DFC027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313793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663"/>
            <a:ext cx="9144000" cy="6858000"/>
          </a:xfrm>
          <a:prstGeom prst="rect">
            <a:avLst/>
          </a:prstGeom>
        </p:spPr>
      </p:pic>
      <p:sp>
        <p:nvSpPr>
          <p:cNvPr id="26" name="Subtitle 2">
            <a:extLst>
              <a:ext uri="{FF2B5EF4-FFF2-40B4-BE49-F238E27FC236}">
                <a16:creationId xmlns:a16="http://schemas.microsoft.com/office/drawing/2014/main" id="{34BB4625-D36E-472B-89A4-BF54A9A65056}"/>
              </a:ext>
            </a:extLst>
          </p:cNvPr>
          <p:cNvSpPr txBox="1">
            <a:spLocks/>
          </p:cNvSpPr>
          <p:nvPr/>
        </p:nvSpPr>
        <p:spPr>
          <a:xfrm>
            <a:off x="877888" y="1447800"/>
            <a:ext cx="3800475" cy="409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8642" y="2132856"/>
            <a:ext cx="3847594" cy="3384376"/>
          </a:xfrm>
        </p:spPr>
        <p:txBody>
          <a:bodyPr anchor="t"/>
          <a:lstStyle>
            <a:lvl1pPr>
              <a:defRPr sz="3200" b="1" baseline="0">
                <a:solidFill>
                  <a:srgbClr val="4F7BB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877888" y="1268412"/>
            <a:ext cx="3848348" cy="746051"/>
          </a:xfrm>
        </p:spPr>
        <p:txBody>
          <a:bodyPr anchor="b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06209"/>
            <a:ext cx="3096344" cy="4311024"/>
          </a:xfrm>
          <a:prstGeom prst="rect">
            <a:avLst/>
          </a:prstGeom>
          <a:ln>
            <a:solidFill>
              <a:srgbClr val="4F7BB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896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605542" cy="35306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432FE-9C5D-445A-9190-B8995C01B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AB618-6913-4EF2-9F57-31E199F82E40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8580DEC-72A1-4602-8763-29D910DA1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312" y="6365875"/>
            <a:ext cx="1184251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b="0" dirty="0"/>
              <a:t>© GUTENBERG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9F40BDC-F3E2-449E-AABA-5739F1D75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0550" y="6365875"/>
            <a:ext cx="6717754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dirty="0"/>
              <a:t>Πέτρος  Λ. Ρούσσος, Γιάννης Τσαούσης – Στατιστική εφαρμοσμένη στις Κοινωνικές </a:t>
            </a:r>
            <a:r>
              <a:rPr lang="en-US" dirty="0"/>
              <a:t>E</a:t>
            </a:r>
            <a:r>
              <a:rPr lang="el-GR" dirty="0" err="1"/>
              <a:t>πιστήμες</a:t>
            </a:r>
            <a:r>
              <a:rPr lang="el-GR" dirty="0"/>
              <a:t> με τη χρήση του </a:t>
            </a:r>
            <a:r>
              <a:rPr lang="en-US" dirty="0"/>
              <a:t>SPSS </a:t>
            </a:r>
            <a:r>
              <a:rPr lang="el-GR" dirty="0"/>
              <a:t>και του </a:t>
            </a:r>
            <a:r>
              <a:rPr lang="en-US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83980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D47412A-7669-48AA-AE98-821AE7385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C9089-2D7C-404C-9FE3-1F5138143BB9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8580DEC-72A1-4602-8763-29D910DA1B3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380312" y="6365875"/>
            <a:ext cx="1184251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b="0" dirty="0"/>
              <a:t>© GUTENBERG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9F40BDC-F3E2-449E-AABA-5739F1D75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0550" y="6365875"/>
            <a:ext cx="6717754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dirty="0"/>
              <a:t>Πέτρος  Λ. Ρούσσος, Γιάννης Τσαούσης – Στατιστική εφαρμοσμένη στις Κοινωνικές </a:t>
            </a:r>
            <a:r>
              <a:rPr lang="en-US" dirty="0"/>
              <a:t>E</a:t>
            </a:r>
            <a:r>
              <a:rPr lang="el-GR" dirty="0" err="1"/>
              <a:t>πιστήμες</a:t>
            </a:r>
            <a:r>
              <a:rPr lang="el-GR" dirty="0"/>
              <a:t> με τη χρήση του </a:t>
            </a:r>
            <a:r>
              <a:rPr lang="en-US" dirty="0"/>
              <a:t>SPSS </a:t>
            </a:r>
            <a:r>
              <a:rPr lang="el-GR" dirty="0"/>
              <a:t>και του </a:t>
            </a:r>
            <a:r>
              <a:rPr lang="en-US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8841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1DAD1BF0-A287-49C9-A418-D0F1E57BDD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866775" y="927100"/>
            <a:ext cx="634523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753045AF-CCED-468B-9F7D-57285A7E00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80DEC-72A1-4602-8763-29D910DA1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312" y="6365875"/>
            <a:ext cx="1184251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b="0" dirty="0"/>
              <a:t>© GUTENBERG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40BDC-F3E2-449E-AABA-5739F1D75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0550" y="6365875"/>
            <a:ext cx="6717754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dirty="0"/>
              <a:t>Πέτρος  Λ. Ρούσσος, Γιάννης Τσαούσης – Στατιστική εφαρμοσμένη στις Κοινωνικές </a:t>
            </a:r>
            <a:r>
              <a:rPr lang="en-US" dirty="0"/>
              <a:t>E</a:t>
            </a:r>
            <a:r>
              <a:rPr lang="el-GR" dirty="0" err="1"/>
              <a:t>πιστήμες</a:t>
            </a:r>
            <a:r>
              <a:rPr lang="el-GR" dirty="0"/>
              <a:t> με τη χρήση του </a:t>
            </a:r>
            <a:r>
              <a:rPr lang="en-US" dirty="0"/>
              <a:t>SPSS </a:t>
            </a:r>
            <a:r>
              <a:rPr lang="el-GR" dirty="0"/>
              <a:t>και του </a:t>
            </a:r>
            <a:r>
              <a:rPr lang="en-US" dirty="0"/>
              <a:t>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51FE55-87D4-4F21-BE5D-DAB0E1AE823A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77FA2424-CD0D-48A6-B127-5D4887D55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678738" y="295275"/>
            <a:ext cx="790575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64D36931-E4AE-43D0-8915-62CDB481E568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15" r:id="rId2"/>
    <p:sldLayoutId id="2147483817" r:id="rId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4F7BB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 Light" panose="020F030202020403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 Light" panose="020F030202020403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 Light" panose="020F030202020403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 Light" panose="020F030202020403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685800" indent="-282575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95885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233488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1508125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>
            <a:extLst>
              <a:ext uri="{FF2B5EF4-FFF2-40B4-BE49-F238E27FC236}">
                <a16:creationId xmlns:a16="http://schemas.microsoft.com/office/drawing/2014/main" id="{90ECB17A-DC05-446E-9D1B-56254D1D8D0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560" y="2132856"/>
            <a:ext cx="4114676" cy="3384376"/>
          </a:xfrm>
        </p:spPr>
        <p:txBody>
          <a:bodyPr/>
          <a:lstStyle/>
          <a:p>
            <a:r>
              <a:rPr lang="el-GR" altLang="en-US" sz="4000" dirty="0"/>
              <a:t>Ανάλυση διαμεσολάβησης &amp; ανάλυση ρύθμισης</a:t>
            </a:r>
            <a:endParaRPr lang="en-US" altLang="en-US" sz="4000" dirty="0"/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EDBD9228-FF3E-428E-B65A-3E489F3E721C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651644" y="980728"/>
            <a:ext cx="3848348" cy="746051"/>
          </a:xfrm>
        </p:spPr>
        <p:txBody>
          <a:bodyPr/>
          <a:lstStyle/>
          <a:p>
            <a:endParaRPr lang="en-GB" altLang="en-US" dirty="0"/>
          </a:p>
          <a:p>
            <a:r>
              <a:rPr lang="el-GR" altLang="en-US" sz="2800" b="1" dirty="0">
                <a:solidFill>
                  <a:srgbClr val="FF6600"/>
                </a:solidFill>
              </a:rPr>
              <a:t>Κεφάλαιο 1</a:t>
            </a:r>
            <a:r>
              <a:rPr lang="en-US" altLang="en-US" sz="2800" b="1" dirty="0">
                <a:solidFill>
                  <a:srgbClr val="FF6600"/>
                </a:solidFill>
              </a:rPr>
              <a:t>6</a:t>
            </a:r>
            <a:endParaRPr lang="en-GB" altLang="en-US" sz="28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12768" cy="709865"/>
          </a:xfrm>
        </p:spPr>
        <p:txBody>
          <a:bodyPr/>
          <a:lstStyle/>
          <a:p>
            <a:r>
              <a:rPr lang="el-GR" dirty="0"/>
              <a:t>Στατιστικός έλεγχος διαμεσολάβησης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489199"/>
            <a:ext cx="8064896" cy="4073525"/>
          </a:xfrm>
        </p:spPr>
        <p:txBody>
          <a:bodyPr/>
          <a:lstStyle/>
          <a:p>
            <a:pPr algn="just"/>
            <a:r>
              <a:rPr lang="el-GR" sz="2000" b="0" i="0" u="none" strike="noStrike" baseline="0" dirty="0"/>
              <a:t>Ένας τρόπος για να ελεγχθεί η στατιστική σημαντικότητα αυτής της επίδρασης είναι μέσω του </a:t>
            </a:r>
            <a:r>
              <a:rPr lang="el-GR" sz="2000" b="0" i="1" u="none" strike="noStrike" baseline="0" dirty="0"/>
              <a:t>κριτηρίου </a:t>
            </a:r>
            <a:r>
              <a:rPr lang="el-GR" sz="2000" b="0" i="1" u="none" strike="noStrike" baseline="0" dirty="0" err="1"/>
              <a:t>Sobel</a:t>
            </a:r>
            <a:r>
              <a:rPr lang="el-GR" sz="2000" b="0" i="1" u="none" strike="noStrike" baseline="0" dirty="0"/>
              <a:t> </a:t>
            </a:r>
            <a:r>
              <a:rPr lang="el-GR" sz="2000" b="0" i="0" u="none" strike="noStrike" baseline="0" dirty="0"/>
              <a:t>(</a:t>
            </a:r>
            <a:r>
              <a:rPr lang="el-GR" sz="2000" b="0" i="0" u="none" strike="noStrike" baseline="0" dirty="0" err="1"/>
              <a:t>Sobel</a:t>
            </a:r>
            <a:r>
              <a:rPr lang="el-GR" sz="2000" b="0" i="0" u="none" strike="noStrike" baseline="0" dirty="0"/>
              <a:t>, 1988). </a:t>
            </a:r>
          </a:p>
          <a:p>
            <a:pPr lvl="1" algn="just"/>
            <a:r>
              <a:rPr lang="el-GR" sz="1800" b="0" i="0" u="none" strike="noStrike" baseline="0" dirty="0"/>
              <a:t>Εάν το </a:t>
            </a:r>
            <a:r>
              <a:rPr lang="el-GR" sz="1800" b="0" i="0" u="none" strike="noStrike" baseline="0" dirty="0" err="1"/>
              <a:t>Sobel</a:t>
            </a:r>
            <a:r>
              <a:rPr lang="el-GR" sz="1800" b="0" i="0" u="none" strike="noStrike" baseline="0" dirty="0"/>
              <a:t> είναι στατιστικώς σημαντικό, σημαίνει ότι έχουμε διαμεσολαβητική σχέση.</a:t>
            </a:r>
          </a:p>
          <a:p>
            <a:pPr algn="just"/>
            <a:r>
              <a:rPr lang="el-GR" sz="2000" b="0" i="0" u="none" strike="noStrike" baseline="0" dirty="0"/>
              <a:t>Τα τελευταία χρόνια, όμως, το κριτήριο </a:t>
            </a:r>
            <a:r>
              <a:rPr lang="el-GR" sz="2000" b="0" i="0" u="none" strike="noStrike" baseline="0" dirty="0" err="1"/>
              <a:t>Sobel</a:t>
            </a:r>
            <a:r>
              <a:rPr lang="el-GR" sz="2000" b="0" i="0" u="none" strike="noStrike" baseline="0" dirty="0"/>
              <a:t> τείνει να εγκαταλειφθεί ως μέθοδος αξιολόγησης</a:t>
            </a:r>
          </a:p>
          <a:p>
            <a:pPr lvl="1" algn="just"/>
            <a:r>
              <a:rPr lang="el-GR" sz="1800" dirty="0"/>
              <a:t>Έ</a:t>
            </a:r>
            <a:r>
              <a:rPr lang="el-GR" sz="1800" b="0" i="0" u="none" strike="noStrike" baseline="0" dirty="0"/>
              <a:t>χει  βρεθεί ότι έχει χαμηλή ισχύ (</a:t>
            </a:r>
            <a:r>
              <a:rPr lang="el-GR" sz="1800" b="0" i="0" u="none" strike="noStrike" baseline="0" dirty="0" err="1"/>
              <a:t>power</a:t>
            </a:r>
            <a:r>
              <a:rPr lang="el-GR" sz="1800" b="0" i="0" u="none" strike="noStrike" baseline="0" dirty="0"/>
              <a:t>) λόγω του ότι η κατανομή </a:t>
            </a:r>
            <a:r>
              <a:rPr lang="el-GR" sz="1800" b="0" i="1" u="none" strike="noStrike" baseline="0" dirty="0"/>
              <a:t>ab </a:t>
            </a:r>
            <a:r>
              <a:rPr lang="el-GR" sz="1800" b="0" i="0" u="none" strike="noStrike" baseline="0" dirty="0"/>
              <a:t>πολύ συχνά παρεκκλίνει από την κανονική κατανομή </a:t>
            </a:r>
            <a:r>
              <a:rPr lang="en-US" sz="1800" b="0" i="0" u="none" strike="noStrike" baseline="0" dirty="0"/>
              <a:t>(MacKinnon </a:t>
            </a:r>
            <a:r>
              <a:rPr lang="el-GR" sz="1800" b="0" i="0" u="none" strike="noStrike" baseline="0" dirty="0"/>
              <a:t>και συν., 2002).</a:t>
            </a:r>
          </a:p>
          <a:p>
            <a:pPr lvl="1" algn="just"/>
            <a:r>
              <a:rPr lang="el-GR" sz="1800" dirty="0"/>
              <a:t>Για να είναι αξιόπιστο, θα πρέπει το δείγμα να είναι αρκετά μεγάλο.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10</a:t>
            </a:fld>
            <a:endParaRPr lang="en-US" alt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2217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12768" cy="709865"/>
          </a:xfrm>
        </p:spPr>
        <p:txBody>
          <a:bodyPr/>
          <a:lstStyle/>
          <a:p>
            <a:r>
              <a:rPr lang="el-GR" dirty="0"/>
              <a:t>Στατιστικός έλεγχος διαμεσολάβησης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70273"/>
            <a:ext cx="8064896" cy="4471095"/>
          </a:xfrm>
        </p:spPr>
        <p:txBody>
          <a:bodyPr/>
          <a:lstStyle/>
          <a:p>
            <a:pPr algn="just"/>
            <a:r>
              <a:rPr lang="el-GR" sz="2000" b="0" i="0" u="none" strike="noStrike" baseline="0" dirty="0"/>
              <a:t>Ένας πιο αξιόπιστος τρόπος ελέγχου της στατιστικής σημαντικότητας της διαμεσολαβητικής σχέσης είναι μέσω του υπολογισμού των </a:t>
            </a:r>
            <a:r>
              <a:rPr lang="el-GR" sz="2000" b="0" i="1" u="none" strike="noStrike" baseline="0" dirty="0"/>
              <a:t>διαστημάτων εμπιστοσύνης </a:t>
            </a:r>
            <a:r>
              <a:rPr lang="el-GR" sz="2000" b="0" i="0" u="none" strike="noStrike" baseline="0" dirty="0"/>
              <a:t>(</a:t>
            </a:r>
            <a:r>
              <a:rPr lang="el-GR" sz="2000" b="0" i="0" u="none" strike="noStrike" baseline="0" dirty="0" err="1"/>
              <a:t>confidence</a:t>
            </a:r>
            <a:r>
              <a:rPr lang="el-GR" sz="2000" b="0" i="0" u="none" strike="noStrike" baseline="0" dirty="0"/>
              <a:t> intervals – </a:t>
            </a:r>
            <a:r>
              <a:rPr lang="el-GR" sz="2000" b="0" i="1" u="none" strike="noStrike" baseline="0" dirty="0"/>
              <a:t>CI</a:t>
            </a:r>
            <a:r>
              <a:rPr lang="el-GR" sz="2000" b="0" i="0" u="none" strike="noStrike" baseline="0" dirty="0"/>
              <a:t>) της έμμεσης επίδρασης με τη χρήση της τεχνικής </a:t>
            </a:r>
            <a:r>
              <a:rPr lang="en-US" sz="2000" b="0" i="0" u="none" strike="noStrike" baseline="0" dirty="0"/>
              <a:t>bootstrapping</a:t>
            </a:r>
            <a:r>
              <a:rPr lang="el-GR" sz="2000" b="0" i="0" u="none" strike="noStrike" baseline="0" dirty="0"/>
              <a:t> (</a:t>
            </a:r>
            <a:r>
              <a:rPr lang="en-US" sz="2000" b="0" i="0" u="none" strike="noStrike" baseline="0" dirty="0"/>
              <a:t>Preacher &amp; Hayes, 2004).</a:t>
            </a:r>
          </a:p>
          <a:p>
            <a:pPr lvl="1" algn="just"/>
            <a:r>
              <a:rPr lang="el-GR" b="0" i="0" u="none" strike="noStrike" baseline="0" dirty="0"/>
              <a:t>Το λογισμικό επιλέγει με τυχαίο τρόπο έναν μεγάλο αριθμό (π.χ., 1.000 ή 5.000) διαφορετικά </a:t>
            </a:r>
            <a:r>
              <a:rPr lang="el-GR" b="0" i="0" u="none" strike="noStrike" baseline="0" dirty="0" err="1"/>
              <a:t>υπο</a:t>
            </a:r>
            <a:r>
              <a:rPr lang="el-GR" b="0" i="0" u="none" strike="noStrike" baseline="0" dirty="0"/>
              <a:t>-δείγματα που προέρχονται από το ίδιο δείγμα με την τεχνική </a:t>
            </a:r>
            <a:r>
              <a:rPr lang="en-US" b="0" i="0" u="none" strike="noStrike" baseline="0" dirty="0"/>
              <a:t>bootstrapping</a:t>
            </a:r>
            <a:r>
              <a:rPr lang="el-GR" b="0" i="0" u="none" strike="noStrike" baseline="0" dirty="0"/>
              <a:t> (τεχνική </a:t>
            </a:r>
            <a:r>
              <a:rPr lang="el-GR" b="0" i="0" u="none" strike="noStrike" baseline="0" dirty="0" err="1"/>
              <a:t>επαναδειγματοληψίας</a:t>
            </a:r>
            <a:r>
              <a:rPr lang="el-GR" b="0" i="0" u="none" strike="noStrike" baseline="0" dirty="0"/>
              <a:t>)</a:t>
            </a:r>
            <a:r>
              <a:rPr lang="en-US" dirty="0"/>
              <a:t>.</a:t>
            </a:r>
            <a:endParaRPr lang="el-GR" b="0" i="0" u="none" strike="noStrike" baseline="0" dirty="0"/>
          </a:p>
          <a:p>
            <a:pPr lvl="1"/>
            <a:r>
              <a:rPr lang="el-GR" dirty="0"/>
              <a:t>Χρησιμοποιώντας την </a:t>
            </a:r>
            <a:r>
              <a:rPr lang="en-US" dirty="0"/>
              <a:t>bootstrap </a:t>
            </a:r>
            <a:r>
              <a:rPr lang="el-GR" dirty="0"/>
              <a:t>κατανομή, υπολογίζονται για καθένα από αυτά τα </a:t>
            </a:r>
            <a:r>
              <a:rPr lang="el-GR" dirty="0" err="1"/>
              <a:t>υπο</a:t>
            </a:r>
            <a:r>
              <a:rPr lang="el-GR" dirty="0"/>
              <a:t>-δείγματα οι συντελεστές παλινδρόμησης και τα διαστήματα εμπιστοσύνης 95% για την έμμεση επίδραση.</a:t>
            </a:r>
          </a:p>
          <a:p>
            <a:pPr algn="just"/>
            <a:r>
              <a:rPr lang="el-GR" sz="2000" dirty="0"/>
              <a:t>Όταν μεταξύ του κατώτερου και του ανώτερου ορίου του διαστήματος  εμπιστοσύνης της έμμεσης επίδρασης </a:t>
            </a:r>
            <a:r>
              <a:rPr lang="el-GR" sz="2000" u="sng" dirty="0"/>
              <a:t>δεν συμπεριλαμβάνεται το 0</a:t>
            </a:r>
            <a:r>
              <a:rPr lang="el-GR" sz="2000" dirty="0"/>
              <a:t>, καταλήγουμε στο συμπέρασμα ότι υπάρχει διαμεσολαβητική σχέση.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11</a:t>
            </a:fld>
            <a:endParaRPr lang="en-US" alt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7292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12768" cy="709865"/>
          </a:xfrm>
        </p:spPr>
        <p:txBody>
          <a:bodyPr/>
          <a:lstStyle/>
          <a:p>
            <a:r>
              <a:rPr lang="el-GR" dirty="0"/>
              <a:t>Το μέγεθος της επίδρασης μίας διαμεσολαβητικής σχέσης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68786"/>
            <a:ext cx="8064896" cy="1375562"/>
          </a:xfrm>
        </p:spPr>
        <p:txBody>
          <a:bodyPr/>
          <a:lstStyle/>
          <a:p>
            <a:pPr algn="just"/>
            <a:r>
              <a:rPr lang="el-GR" sz="2000" dirty="0"/>
              <a:t>Όταν έχει διαπιστωθεί μία (μερική) διαμεσολαβητική σχέση, θα πρέπει ο ερευνητής να προχωρήσει στην αξιολόγηση του μεγέθους της επίδρασής της.</a:t>
            </a:r>
          </a:p>
          <a:p>
            <a:pPr algn="just"/>
            <a:r>
              <a:rPr lang="el-GR" sz="2000" dirty="0"/>
              <a:t>Σύμφωνα με τους </a:t>
            </a:r>
            <a:r>
              <a:rPr lang="en-US" sz="2000" dirty="0"/>
              <a:t>Preacher &amp; Hayes (2008)</a:t>
            </a:r>
            <a:r>
              <a:rPr lang="el-GR" sz="2000" dirty="0"/>
              <a:t>, μπορούμε να χρησιμοποιήσουμε τον παρακάτω τύπο: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12</a:t>
            </a:fld>
            <a:endParaRPr lang="en-US" altLang="el-GR" sz="2400" dirty="0">
              <a:latin typeface="+mn-lt"/>
            </a:endParaRPr>
          </a:p>
        </p:txBody>
      </p:sp>
      <p:pic>
        <p:nvPicPr>
          <p:cNvPr id="6" name="Εικόνα 5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236EA28-009D-4F50-9687-A452401C8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954" y="4276171"/>
            <a:ext cx="3586800" cy="86881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F241A03-0282-4EDF-B3FD-1104C0D2BEEA}"/>
              </a:ext>
            </a:extLst>
          </p:cNvPr>
          <p:cNvSpPr txBox="1">
            <a:spLocks/>
          </p:cNvSpPr>
          <p:nvPr/>
        </p:nvSpPr>
        <p:spPr bwMode="auto">
          <a:xfrm>
            <a:off x="850351" y="5013175"/>
            <a:ext cx="8064896" cy="1549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dirty="0"/>
              <a:t>Όπου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n-US" i="1" dirty="0"/>
              <a:t>ab</a:t>
            </a:r>
            <a:r>
              <a:rPr lang="en-US" dirty="0"/>
              <a:t> = </a:t>
            </a:r>
            <a:r>
              <a:rPr lang="el-GR" dirty="0"/>
              <a:t>έμμεση σχέση (διαμεσολάβηση)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n-US" i="1" dirty="0"/>
              <a:t>s</a:t>
            </a:r>
            <a:r>
              <a:rPr lang="el-GR" baseline="-25000" dirty="0"/>
              <a:t>εξαρτημένης</a:t>
            </a:r>
            <a:r>
              <a:rPr lang="el-GR" dirty="0"/>
              <a:t> = η τυπική απόκλιση της εξαρτημένης μεταβλητής, και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n-US" i="1" dirty="0"/>
              <a:t>s</a:t>
            </a:r>
            <a:r>
              <a:rPr lang="el-GR" baseline="-25000" dirty="0"/>
              <a:t>ανεξάρτητης </a:t>
            </a:r>
            <a:r>
              <a:rPr lang="el-GR" dirty="0"/>
              <a:t> = η τυπική απόκλιση της ανεξάρτητης μεταβλητής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73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692696"/>
            <a:ext cx="7162414" cy="944267"/>
          </a:xfrm>
        </p:spPr>
        <p:txBody>
          <a:bodyPr/>
          <a:lstStyle/>
          <a:p>
            <a:r>
              <a:rPr lang="el-GR" dirty="0"/>
              <a:t>Αποτελέσματα διαμεσολαβητικής ανάλυσης στο </a:t>
            </a:r>
            <a:r>
              <a:rPr lang="en-US" dirty="0"/>
              <a:t>SPSS</a:t>
            </a:r>
            <a:r>
              <a:rPr lang="el-GR" dirty="0"/>
              <a:t> μέσω της μακροεντολής </a:t>
            </a:r>
            <a:r>
              <a:rPr lang="en-US" dirty="0"/>
              <a:t>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489199"/>
            <a:ext cx="8064896" cy="4073525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el-GR" sz="2400" dirty="0"/>
              <a:t>Ένα ερευνητικό παράδειγμα: 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el-GR" sz="2000" b="0" i="0" u="none" strike="noStrike" baseline="0" dirty="0"/>
              <a:t>Μία ψυχολόγος θέλησε να μελετήσει τον πιθανό διαμεσολαβητικό ρόλο της αυτοεκτίμησης στη σχέση μεταξύ «</a:t>
            </a:r>
            <a:r>
              <a:rPr lang="el-GR" sz="2000" b="0" i="0" u="none" strike="noStrike" baseline="0" dirty="0" err="1"/>
              <a:t>γονεϊκής</a:t>
            </a:r>
            <a:r>
              <a:rPr lang="el-GR" sz="2000" b="0" i="0" u="none" strike="noStrike" baseline="0" dirty="0"/>
              <a:t> αποδοχής» και «εθισμού στο διαδίκτυο».</a:t>
            </a:r>
          </a:p>
          <a:p>
            <a:pPr algn="just"/>
            <a:r>
              <a:rPr lang="el-GR" sz="2000" b="0" i="0" u="none" strike="noStrike" baseline="0" dirty="0"/>
              <a:t>Η ερευνήτρια κάνει την εξής υπόθεση: η </a:t>
            </a:r>
            <a:r>
              <a:rPr lang="el-GR" sz="2000" b="0" i="0" u="none" strike="noStrike" baseline="0" dirty="0" err="1"/>
              <a:t>γονεϊκή</a:t>
            </a:r>
            <a:r>
              <a:rPr lang="el-GR" sz="2000" b="0" i="0" u="none" strike="noStrike" baseline="0" dirty="0"/>
              <a:t> αποδοχή (ανεξάρτητη μεταβλητή) θα βελτιώσει την αυτοεκτίμηση του ατόμου (διαμεσολαβητική μεταβλητή), η οποία, με τη σειρά της, θα προκαλέσει μείωση στα επίπεδα  εθισμού από το διαδίκτυο.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13</a:t>
            </a:fld>
            <a:endParaRPr lang="en-US" alt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2698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F86FE7A-90C0-4CC6-B1F1-497B7CAEF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/>
          <a:lstStyle/>
          <a:p>
            <a:r>
              <a:rPr lang="el-GR" dirty="0"/>
              <a:t>Διαδρομή </a:t>
            </a:r>
            <a:r>
              <a:rPr lang="en-US" dirty="0"/>
              <a:t>a</a:t>
            </a:r>
            <a:r>
              <a:rPr lang="el-GR" dirty="0"/>
              <a:t> του μοντέλου</a:t>
            </a:r>
            <a:endParaRPr lang="en-US" dirty="0"/>
          </a:p>
        </p:txBody>
      </p:sp>
      <p:pic>
        <p:nvPicPr>
          <p:cNvPr id="6" name="Εικόνα 5" descr="Εικόνα που περιέχει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09B2331A-2EB0-400A-BAB2-C530F37C2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750" y="2492896"/>
            <a:ext cx="6666244" cy="3816424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738" y="295275"/>
            <a:ext cx="790575" cy="76835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spcAft>
                  <a:spcPts val="600"/>
                </a:spcAft>
                <a:defRPr/>
              </a:pPr>
              <a:t>14</a:t>
            </a:fld>
            <a:endParaRPr lang="en-US" altLang="el-GR" sz="2400" dirty="0">
              <a:latin typeface="+mn-lt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3445B138-F5B0-4DAF-A09D-7B9461F2BECA}"/>
              </a:ext>
            </a:extLst>
          </p:cNvPr>
          <p:cNvSpPr/>
          <p:nvPr/>
        </p:nvSpPr>
        <p:spPr>
          <a:xfrm>
            <a:off x="2195736" y="4509120"/>
            <a:ext cx="5184576" cy="21602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3476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wrap="square" anchor="ctr">
            <a:normAutofit/>
          </a:bodyPr>
          <a:lstStyle/>
          <a:p>
            <a:r>
              <a:rPr lang="el-GR" dirty="0"/>
              <a:t>Διαδρομή </a:t>
            </a:r>
            <a:r>
              <a:rPr lang="en-US" dirty="0"/>
              <a:t>c</a:t>
            </a:r>
            <a:r>
              <a:rPr lang="el-GR" dirty="0"/>
              <a:t>΄</a:t>
            </a:r>
            <a:r>
              <a:rPr lang="en-US" dirty="0"/>
              <a:t> </a:t>
            </a:r>
            <a:r>
              <a:rPr lang="el-GR" dirty="0"/>
              <a:t>και </a:t>
            </a:r>
            <a:r>
              <a:rPr lang="en-US" i="1" dirty="0"/>
              <a:t>b</a:t>
            </a:r>
            <a:r>
              <a:rPr lang="el-GR" dirty="0"/>
              <a:t> του μοντέλου</a:t>
            </a:r>
            <a:endParaRPr lang="en-US" dirty="0"/>
          </a:p>
        </p:txBody>
      </p:sp>
      <p:pic>
        <p:nvPicPr>
          <p:cNvPr id="6" name="Εικόνα 5" descr="Εικόνα που περιέχει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77FC5812-E7CB-423C-962F-0486F316D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548" y="2489199"/>
            <a:ext cx="5676189" cy="376047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738" y="295275"/>
            <a:ext cx="790575" cy="76835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spcAft>
                  <a:spcPts val="600"/>
                </a:spcAft>
                <a:defRPr/>
              </a:pPr>
              <a:t>15</a:t>
            </a:fld>
            <a:endParaRPr lang="en-US" altLang="el-GR" sz="2400" dirty="0">
              <a:latin typeface="+mn-lt"/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94A5FD8-B7E4-43C0-BC20-10991DBFDE6D}"/>
              </a:ext>
            </a:extLst>
          </p:cNvPr>
          <p:cNvSpPr/>
          <p:nvPr/>
        </p:nvSpPr>
        <p:spPr>
          <a:xfrm>
            <a:off x="2248354" y="4453478"/>
            <a:ext cx="5184576" cy="34367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9607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92FEC86-804F-4465-8580-4C9199CCB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/>
          <a:lstStyle/>
          <a:p>
            <a:r>
              <a:rPr lang="el-GR" dirty="0"/>
              <a:t>Διαδρομή </a:t>
            </a:r>
            <a:r>
              <a:rPr lang="en-US" i="1" dirty="0"/>
              <a:t>c</a:t>
            </a:r>
            <a:r>
              <a:rPr lang="el-GR" i="1" dirty="0"/>
              <a:t> </a:t>
            </a:r>
            <a:r>
              <a:rPr lang="el-GR" dirty="0"/>
              <a:t>του μοντέλου</a:t>
            </a:r>
            <a:endParaRPr lang="en-US" dirty="0"/>
          </a:p>
        </p:txBody>
      </p:sp>
      <p:pic>
        <p:nvPicPr>
          <p:cNvPr id="6" name="Εικόνα 5" descr="Εικόνα που περιέχει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CFB8F520-08B3-4FAD-A948-A8C6246C4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906" y="2492896"/>
            <a:ext cx="5864188" cy="370909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738" y="295275"/>
            <a:ext cx="790575" cy="76835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spcAft>
                  <a:spcPts val="600"/>
                </a:spcAft>
                <a:defRPr/>
              </a:pPr>
              <a:t>16</a:t>
            </a:fld>
            <a:endParaRPr lang="en-US" altLang="el-GR" sz="2400" dirty="0">
              <a:latin typeface="+mn-lt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32B7B08-9A8B-410B-B710-329E89D7B845}"/>
              </a:ext>
            </a:extLst>
          </p:cNvPr>
          <p:cNvSpPr/>
          <p:nvPr/>
        </p:nvSpPr>
        <p:spPr>
          <a:xfrm>
            <a:off x="1907704" y="4566006"/>
            <a:ext cx="5184576" cy="17426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1182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E318CB7-DD87-47EC-AB34-6D06CD461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/>
          <a:lstStyle/>
          <a:p>
            <a:r>
              <a:rPr lang="el-GR" dirty="0"/>
              <a:t>Έμμεσες επιδράσεις ab του μοντέλου με την τεχνική </a:t>
            </a:r>
            <a:r>
              <a:rPr lang="en-US" dirty="0"/>
              <a:t>bootstrapping</a:t>
            </a:r>
          </a:p>
        </p:txBody>
      </p:sp>
      <p:pic>
        <p:nvPicPr>
          <p:cNvPr id="6" name="Εικόνα 5" descr="Εικόνα που περιέχει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2FC0195C-70C8-4A06-A865-BBDE0EA79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95" y="2348880"/>
            <a:ext cx="5770409" cy="4183547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738" y="295275"/>
            <a:ext cx="790575" cy="76835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spcAft>
                  <a:spcPts val="600"/>
                </a:spcAft>
                <a:defRPr/>
              </a:pPr>
              <a:t>17</a:t>
            </a:fld>
            <a:endParaRPr lang="en-US" altLang="el-GR" sz="2400" dirty="0">
              <a:latin typeface="+mn-lt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2295BB37-573F-4A38-B040-C5E538B8BEA1}"/>
              </a:ext>
            </a:extLst>
          </p:cNvPr>
          <p:cNvSpPr/>
          <p:nvPr/>
        </p:nvSpPr>
        <p:spPr>
          <a:xfrm>
            <a:off x="1835696" y="4005064"/>
            <a:ext cx="3312368" cy="5760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4597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D290991-BDB9-474A-9141-AEA2F8386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/>
          <a:lstStyle/>
          <a:p>
            <a:r>
              <a:rPr lang="el-GR" dirty="0"/>
              <a:t>Παρουσίαση αποτελεσμάτων διαμεσολαβητικής ανάλυσης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738" y="295275"/>
            <a:ext cx="790575" cy="76835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spcAft>
                  <a:spcPts val="600"/>
                </a:spcAft>
                <a:defRPr/>
              </a:pPr>
              <a:t>18</a:t>
            </a:fld>
            <a:endParaRPr lang="en-US" altLang="el-GR" sz="2400" dirty="0">
              <a:latin typeface="+mn-lt"/>
            </a:endParaRPr>
          </a:p>
        </p:txBody>
      </p:sp>
      <p:pic>
        <p:nvPicPr>
          <p:cNvPr id="8" name="Εικόνα 7" descr="Εικόνα που περιέχει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C41F68A9-A9F6-446D-98BA-21FEADE28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71" y="2245611"/>
            <a:ext cx="4863679" cy="1502681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E1F83257-B8E5-40EF-8817-1387BA573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672" y="3861048"/>
            <a:ext cx="5081970" cy="283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48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12768" cy="709865"/>
          </a:xfrm>
        </p:spPr>
        <p:txBody>
          <a:bodyPr/>
          <a:lstStyle/>
          <a:p>
            <a:r>
              <a:rPr lang="el-GR" dirty="0"/>
              <a:t>Η ανάλυση ρύθμισης: Ένα ερευνητικό παράδειγμα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132856"/>
            <a:ext cx="8064896" cy="4073525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0"/>
              </a:spcAft>
            </a:pPr>
            <a:r>
              <a:rPr lang="el-GR" dirty="0"/>
              <a:t>Η ανάλυση ρύθμισης εξηγεί το «πότε» η ανεξάρτητη προβλέπει την εξαρτημένη.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l-GR" dirty="0"/>
              <a:t>Ένας εργασιακός ψυχολόγος θέλησε να διαπιστώσει κατά πόσο ο βαθμός  συναδελφικότητας μεταξύ των εργαζομένων ρυθμίζει (</a:t>
            </a:r>
            <a:r>
              <a:rPr lang="el-GR" dirty="0" err="1"/>
              <a:t>moderates</a:t>
            </a:r>
            <a:r>
              <a:rPr lang="el-GR" dirty="0"/>
              <a:t>) τη σχέση εργασιακής δέσμευσης και επαγγελματικής ανάπτυξης.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l-GR" dirty="0"/>
              <a:t>Το </a:t>
            </a:r>
            <a:r>
              <a:rPr lang="el-GR" b="1" dirty="0"/>
              <a:t>αιτιακό μοντέλο </a:t>
            </a:r>
            <a:r>
              <a:rPr lang="el-GR" dirty="0"/>
              <a:t>που υποθέτουμε και θέλουμε να ελέγξουμε είναι: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l-GR" dirty="0"/>
              <a:t>Η εργασιακή αφοσίωση οδηγεί σε επαγγελματική ανάπτυξη, όμως μόνο στην περίπτωση όπου υπάρχει ανεπτυγμένη συναδελφικότητα μεταξύ των εκπαιδευτικών. Στην περίπτωση που υπάρχει ανταγωνισμός μεταξύ των εκπαιδευτικών, η σχέση αυτή δεν υφίσταται.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</a:pPr>
            <a:r>
              <a:rPr lang="el-GR" dirty="0"/>
              <a:t>Σε αυτό το παράδειγμα, η μεταβλητή του ανταγωνισμού ελέγχεται για το κατά πόσο </a:t>
            </a:r>
            <a:r>
              <a:rPr lang="el-GR" b="1" dirty="0"/>
              <a:t>μπορεί να τροποποιήσει </a:t>
            </a:r>
            <a:r>
              <a:rPr lang="el-GR" dirty="0"/>
              <a:t>(ενισχύει ή εξασθενεί ή αλλάζει κατεύθυνση) τη σχέση της ανεξάρτητης μεταβλητής (εργασιακή αφοσίωση) με την εξαρτημένη (επαγγελματική ανάπτυξη).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19</a:t>
            </a:fld>
            <a:endParaRPr lang="en-US" alt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329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A42CD37-7936-4DDB-B187-5B8431C747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813550" cy="709613"/>
          </a:xfrm>
        </p:spPr>
        <p:txBody>
          <a:bodyPr/>
          <a:lstStyle/>
          <a:p>
            <a:pPr eaLnBrk="1" hangingPunct="1"/>
            <a:r>
              <a:rPr lang="el-GR" altLang="en-US" dirty="0"/>
              <a:t>Μαθησιακοί στόχοι</a:t>
            </a:r>
            <a:endParaRPr lang="en-GB" altLang="en-US" dirty="0"/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986EE7F4-5EF2-45F2-B6E2-F23AFA610C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552" y="2204864"/>
            <a:ext cx="8136904" cy="4536504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l-G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Στο τέλος αυτής της ενότητας θα είστε σε θέση: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να γνωρίζετε τις βασικές θεωρητικές αρχές της ανάλυσης διαμεσολάβησης και της ανάλυσης ρύθμισης,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να κατανοείτε τις ερευνητικές συνθήκες κάτω από τις οποίες μπορεί κάποιος να εφαρμόσει τις συγκεκριμένες στατιστικές τεχνικές,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να αξιολογείτε κατά πόσο εξασφαλίζονται οι βασικές προϋποθέσεις ορθής χρήσης τόσο της ανάλυσης διαμεσολάβησης όσο και της ανάλυσης ρύθμισης,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να εφαρμόσετε τα συγκεκριμένα στατιστικά κριτήρια με τη χρήση κάποιου λογισμικού (π.χ., SPSS, R),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να περιγράψετε τους βασικούς πίνακες αποτελεσμάτων που εξάγονται από το στατιστικό λογισμικό που έχετε χρησιμοποιήσει, και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να ερμηνεύσετε τα αποτελέσματα που έχουν προκύψει από την εφαρμογή των συγκεκριμένων στατιστικών κριτηρίων.</a:t>
            </a:r>
            <a:endParaRPr lang="el-GR" alt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72" name="Slide Number Placeholder 2">
            <a:extLst>
              <a:ext uri="{FF2B5EF4-FFF2-40B4-BE49-F238E27FC236}">
                <a16:creationId xmlns:a16="http://schemas.microsoft.com/office/drawing/2014/main" id="{D1BD417F-CD7A-41D8-956F-4359D41A77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l-GR" altLang="en-US" sz="2400" dirty="0">
                <a:solidFill>
                  <a:srgbClr val="595959"/>
                </a:solidFill>
                <a:latin typeface="+mn-lt"/>
              </a:rPr>
              <a:t>2</a:t>
            </a:r>
            <a:endParaRPr lang="en-US" altLang="en-US" sz="2400" dirty="0">
              <a:solidFill>
                <a:srgbClr val="595959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12768" cy="709865"/>
          </a:xfrm>
        </p:spPr>
        <p:txBody>
          <a:bodyPr/>
          <a:lstStyle/>
          <a:p>
            <a:r>
              <a:rPr lang="el-GR" dirty="0"/>
              <a:t>Το αιτιακό μοντέλο σε μία ανάλυση ρύθμισης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806" y="2269747"/>
            <a:ext cx="8064896" cy="1517131"/>
          </a:xfrm>
        </p:spPr>
        <p:txBody>
          <a:bodyPr/>
          <a:lstStyle/>
          <a:p>
            <a:pPr algn="just"/>
            <a:r>
              <a:rPr lang="el-GR" sz="1800" b="0" i="0" u="none" strike="noStrike" baseline="0" dirty="0"/>
              <a:t>Η ανάλυση ρύθμισης υπονοεί μία </a:t>
            </a:r>
            <a:r>
              <a:rPr lang="el-GR" sz="1800" b="1" i="0" u="none" strike="noStrike" baseline="0" dirty="0"/>
              <a:t>επίδραση αλληλεξάρτησης </a:t>
            </a:r>
            <a:r>
              <a:rPr lang="el-GR" sz="1800" b="0" i="0" u="none" strike="noStrike" baseline="0" dirty="0"/>
              <a:t>(</a:t>
            </a:r>
            <a:r>
              <a:rPr lang="el-GR" sz="1800" b="0" i="0" u="none" strike="noStrike" baseline="0" dirty="0" err="1"/>
              <a:t>interaction</a:t>
            </a:r>
            <a:r>
              <a:rPr lang="el-GR" sz="1800" b="0" i="0" u="none" strike="noStrike" baseline="0" dirty="0"/>
              <a:t> </a:t>
            </a:r>
            <a:r>
              <a:rPr lang="el-GR" sz="1800" b="0" i="0" u="none" strike="noStrike" baseline="0" dirty="0" err="1"/>
              <a:t>effect</a:t>
            </a:r>
            <a:r>
              <a:rPr lang="el-GR" sz="1800" b="0" i="0" u="none" strike="noStrike" baseline="0" dirty="0"/>
              <a:t>) μεταξύ της ανεξάρτητης μεταβλητής </a:t>
            </a:r>
            <a:r>
              <a:rPr lang="el-GR" sz="1800" b="0" i="1" u="none" strike="noStrike" baseline="0" dirty="0"/>
              <a:t>Χ </a:t>
            </a:r>
            <a:r>
              <a:rPr lang="el-GR" sz="1800" b="0" i="0" u="none" strike="noStrike" baseline="0" dirty="0"/>
              <a:t>και της ρυθμιστικής μεταβλητής </a:t>
            </a:r>
            <a:r>
              <a:rPr lang="el-GR" sz="1800" b="0" i="1" u="none" strike="noStrike" baseline="0" dirty="0"/>
              <a:t>Μ</a:t>
            </a:r>
            <a:r>
              <a:rPr lang="el-GR" sz="1800" b="0" i="0" u="none" strike="noStrike" baseline="0" dirty="0"/>
              <a:t>, καθώς ο συνδυασμός αυτών των δύο μεταβλητών επιφέρει αλλαγές στην κατεύθυνση ή/και το μέγεθος της σχέσης μεταξύ της ανεξάρτητης και της εξαρτημένης μεταβλητής.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20</a:t>
            </a:fld>
            <a:endParaRPr lang="en-US" altLang="el-GR" sz="2400" dirty="0">
              <a:latin typeface="+mn-lt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2DA313E1-DB28-415C-9695-1CAB0D9B3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06" y="4188556"/>
            <a:ext cx="3047492" cy="1608888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E4E36FA5-75C1-463B-99E1-65EF0FF37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4045581"/>
            <a:ext cx="5160307" cy="1894838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4CFC71A-EC83-4F1C-92D7-925BFE848874}"/>
              </a:ext>
            </a:extLst>
          </p:cNvPr>
          <p:cNvSpPr txBox="1">
            <a:spLocks/>
          </p:cNvSpPr>
          <p:nvPr/>
        </p:nvSpPr>
        <p:spPr bwMode="auto">
          <a:xfrm>
            <a:off x="496602" y="6030944"/>
            <a:ext cx="8348913" cy="62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dirty="0"/>
              <a:t>Η μεταβλητή </a:t>
            </a:r>
            <a:r>
              <a:rPr lang="el-GR" i="1" dirty="0"/>
              <a:t>Μ</a:t>
            </a:r>
            <a:r>
              <a:rPr lang="el-GR" dirty="0"/>
              <a:t> λειτουργεί ως μία ρυθμιστική μεταβλητή (</a:t>
            </a:r>
            <a:r>
              <a:rPr lang="el-GR" dirty="0" err="1"/>
              <a:t>moderator</a:t>
            </a:r>
            <a:r>
              <a:rPr lang="el-GR" dirty="0"/>
              <a:t>) στη σχέση που η μεταβλητή Χ έχει με τη μεταβλητή Υ</a:t>
            </a:r>
          </a:p>
        </p:txBody>
      </p:sp>
    </p:spTree>
    <p:extLst>
      <p:ext uri="{BB962C8B-B14F-4D97-AF65-F5344CB8AC3E}">
        <p14:creationId xmlns:p14="http://schemas.microsoft.com/office/powerpoint/2010/main" val="3187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7450446" cy="709865"/>
          </a:xfrm>
        </p:spPr>
        <p:txBody>
          <a:bodyPr/>
          <a:lstStyle/>
          <a:p>
            <a:r>
              <a:rPr lang="el-GR" dirty="0"/>
              <a:t>Στατιστική έκφραση του μοντέλου ρύθμισης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1" y="2190272"/>
            <a:ext cx="8064896" cy="2615492"/>
          </a:xfrm>
        </p:spPr>
        <p:txBody>
          <a:bodyPr/>
          <a:lstStyle/>
          <a:p>
            <a:pPr algn="just"/>
            <a:r>
              <a:rPr lang="el-GR" sz="2000" b="0" i="0" u="none" strike="noStrike" baseline="0" dirty="0"/>
              <a:t>Προσπαθούμε να προβλέψουμε την εξαρτημένη μεταβλητή (στο παράδειγμά μας, η επαγγελματική ανάπτυξη) από τρεις διαφορετικές πηγές: </a:t>
            </a:r>
          </a:p>
          <a:p>
            <a:pPr lvl="1" algn="just"/>
            <a:r>
              <a:rPr lang="el-GR" sz="1800" b="0" i="0" u="none" strike="noStrike" baseline="0" dirty="0"/>
              <a:t>α) </a:t>
            </a:r>
            <a:r>
              <a:rPr lang="el-GR" sz="1800" b="0" i="1" u="none" strike="noStrike" baseline="0" dirty="0"/>
              <a:t>την ανεξάρτητη μεταβλητή</a:t>
            </a:r>
            <a:r>
              <a:rPr lang="el-GR" sz="1800" b="0" i="0" u="none" strike="noStrike" baseline="0" dirty="0"/>
              <a:t> (εργασιακή δέσμευση), </a:t>
            </a:r>
          </a:p>
          <a:p>
            <a:pPr lvl="1" algn="just"/>
            <a:r>
              <a:rPr lang="el-GR" sz="1800" b="0" i="0" u="none" strike="noStrike" baseline="0" dirty="0"/>
              <a:t>β) τη </a:t>
            </a:r>
            <a:r>
              <a:rPr lang="el-GR" sz="1800" b="0" i="1" u="none" strike="noStrike" baseline="0" dirty="0"/>
              <a:t>ρυθμιστική μεταβλητή </a:t>
            </a:r>
            <a:r>
              <a:rPr lang="el-GR" sz="1800" b="0" i="0" u="none" strike="noStrike" baseline="0" dirty="0"/>
              <a:t>(ανταγωνισμός), και </a:t>
            </a:r>
          </a:p>
          <a:p>
            <a:pPr lvl="1" algn="just"/>
            <a:r>
              <a:rPr lang="el-GR" sz="1800" b="0" i="0" u="none" strike="noStrike" baseline="0" dirty="0"/>
              <a:t>γ) την </a:t>
            </a:r>
            <a:r>
              <a:rPr lang="el-GR" sz="1800" b="0" i="1" u="none" strike="noStrike" baseline="0" dirty="0"/>
              <a:t>αλληλεπίδραση </a:t>
            </a:r>
            <a:r>
              <a:rPr lang="el-GR" sz="1800" b="0" i="0" u="none" strike="noStrike" baseline="0" dirty="0"/>
              <a:t>μεταξύ της ανεξάρτητης και της ρυθμιστικής μεταβλητής (εργασιακή δέσμευση × ανταγωνισμός).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21</a:t>
            </a:fld>
            <a:endParaRPr lang="en-US" altLang="el-GR" sz="2400" dirty="0">
              <a:latin typeface="+mn-lt"/>
            </a:endParaRPr>
          </a:p>
        </p:txBody>
      </p:sp>
      <p:pic>
        <p:nvPicPr>
          <p:cNvPr id="6" name="Εικόνα 5" descr="Εικόνα που περιέχει κεραία, ρολόι&#10;&#10;Περιγραφή που δημιουργήθηκε αυτόματα">
            <a:extLst>
              <a:ext uri="{FF2B5EF4-FFF2-40B4-BE49-F238E27FC236}">
                <a16:creationId xmlns:a16="http://schemas.microsoft.com/office/drawing/2014/main" id="{DBD6EF5E-5800-4075-BC44-5F4003C11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938" y="5067043"/>
            <a:ext cx="3806121" cy="58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72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7378438" cy="709865"/>
          </a:xfrm>
        </p:spPr>
        <p:txBody>
          <a:bodyPr/>
          <a:lstStyle/>
          <a:p>
            <a:r>
              <a:rPr lang="el-GR" dirty="0"/>
              <a:t>Στατιστική έκφραση του μοντέλου ρύθμισης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735" y="2217402"/>
            <a:ext cx="8064896" cy="1227833"/>
          </a:xfrm>
        </p:spPr>
        <p:txBody>
          <a:bodyPr/>
          <a:lstStyle/>
          <a:p>
            <a:pPr algn="just"/>
            <a:r>
              <a:rPr lang="el-GR" sz="1800" b="0" i="0" u="none" strike="noStrike" baseline="0" dirty="0"/>
              <a:t>Αυτό που συνήθως ψάχνουμε σε μία τέτοια ανάλυση είναι να διαπιστώσουμε κατά πόσο υπάρχει αλλαγή στη σχέση μεταξύ της ανεξάρτητης και της εξαρτημένης μεταβλητής στα διαφορετικά επίπεδα της ρυθμιστικής μεταβλητής.</a:t>
            </a:r>
            <a:endParaRPr lang="en-US" sz="1800" dirty="0"/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22</a:t>
            </a:fld>
            <a:endParaRPr lang="en-US" altLang="el-GR" sz="2400" dirty="0">
              <a:latin typeface="+mn-lt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6B748224-3AE7-45F8-B454-FFDB20683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86" y="3560607"/>
            <a:ext cx="3312368" cy="31780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D409E8-8838-4568-B794-3B60CAB263B0}"/>
              </a:ext>
            </a:extLst>
          </p:cNvPr>
          <p:cNvSpPr txBox="1"/>
          <p:nvPr/>
        </p:nvSpPr>
        <p:spPr>
          <a:xfrm>
            <a:off x="4572000" y="3473041"/>
            <a:ext cx="403244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1600" dirty="0">
                <a:latin typeface="+mn-lt"/>
              </a:rPr>
              <a:t>Τα </a:t>
            </a:r>
            <a:r>
              <a:rPr lang="el-GR" sz="1600" b="0" i="0" u="none" strike="noStrike" baseline="0" dirty="0">
                <a:latin typeface="+mn-lt"/>
              </a:rPr>
              <a:t>άτομα με υψηλά επίπεδα ανταγωνισμού  (κόκκινη γραμμή) δεν υπάρχει σχέση μεταξύ εργασιακής δέσμευσης και επαγγελματικής ανάπτυξης, καθώς η γραμμή είναι σχεδόν παράλληλη με τον οριζόντιο άξονα. </a:t>
            </a:r>
          </a:p>
          <a:p>
            <a:pPr algn="just"/>
            <a:endParaRPr lang="el-GR" sz="1600" b="0" i="0" u="none" strike="noStrike" baseline="0" dirty="0">
              <a:latin typeface="+mn-lt"/>
            </a:endParaRPr>
          </a:p>
          <a:p>
            <a:pPr algn="just"/>
            <a:r>
              <a:rPr lang="el-GR" sz="1600" b="0" i="0" u="none" strike="noStrike" baseline="0" dirty="0">
                <a:latin typeface="+mn-lt"/>
              </a:rPr>
              <a:t>Όμως, για τα άτομα με χαμηλά επίπεδα ανταγωνισμού (μπλε γραμμή) υπάρχει μία θετική συσχέτιση, καθώς όσο πιο υψηλή η εργασιακή δέσμευση τόσο πιο μεγάλη και η επαγγελματική ανάπτυξη (η γραμμή δεν είναι παράλληλη με τον οριζόντιο άξονα).</a:t>
            </a:r>
            <a:endParaRPr lang="el-G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5401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12768" cy="709865"/>
          </a:xfrm>
        </p:spPr>
        <p:txBody>
          <a:bodyPr/>
          <a:lstStyle/>
          <a:p>
            <a:r>
              <a:rPr lang="el-GR" dirty="0"/>
              <a:t>Είδη ρύθμισης επίδρασης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348880"/>
            <a:ext cx="8064896" cy="4073525"/>
          </a:xfrm>
        </p:spPr>
        <p:txBody>
          <a:bodyPr/>
          <a:lstStyle/>
          <a:p>
            <a:pPr algn="l">
              <a:spcAft>
                <a:spcPts val="1200"/>
              </a:spcAft>
            </a:pPr>
            <a:r>
              <a:rPr lang="el-GR" sz="2000" b="0" i="0" u="none" strike="noStrike" baseline="0" dirty="0"/>
              <a:t>Τέλος, μια ρυθμιστική επίδραση μπορεί να είναι: </a:t>
            </a:r>
          </a:p>
          <a:p>
            <a:pPr lvl="1" algn="just"/>
            <a:r>
              <a:rPr lang="el-GR" sz="2000" b="1" i="0" u="none" strike="noStrike" baseline="0" dirty="0"/>
              <a:t>αυξητική</a:t>
            </a:r>
            <a:r>
              <a:rPr lang="el-GR" sz="2000" b="0" i="0" u="none" strike="noStrike" baseline="0" dirty="0"/>
              <a:t> (</a:t>
            </a:r>
            <a:r>
              <a:rPr lang="el-GR" sz="2000" b="0" i="0" u="none" strike="noStrike" baseline="0" dirty="0" err="1"/>
              <a:t>enhancing</a:t>
            </a:r>
            <a:r>
              <a:rPr lang="el-GR" sz="2000" b="0" i="0" u="none" strike="noStrike" baseline="0" dirty="0"/>
              <a:t>), όταν η αύξηση στις τιμές της ρυθμιστικής μεταβλητής θα επιφέρει αύξηση στη σχέση μεταξύ της ανεξάρτητης και της εξαρτημένης μεταβλητής, </a:t>
            </a:r>
          </a:p>
          <a:p>
            <a:pPr lvl="1" algn="just"/>
            <a:r>
              <a:rPr lang="el-GR" sz="2000" b="1" i="0" u="none" strike="noStrike" baseline="0" dirty="0" err="1"/>
              <a:t>αναχαιτιστική</a:t>
            </a:r>
            <a:r>
              <a:rPr lang="el-GR" sz="2000" b="0" i="0" u="none" strike="noStrike" baseline="0" dirty="0"/>
              <a:t> (</a:t>
            </a:r>
            <a:r>
              <a:rPr lang="el-GR" sz="2000" b="0" i="0" u="none" strike="noStrike" baseline="0" dirty="0" err="1"/>
              <a:t>buffering</a:t>
            </a:r>
            <a:r>
              <a:rPr lang="el-GR" sz="2000" b="0" i="0" u="none" strike="noStrike" baseline="0" dirty="0"/>
              <a:t>) όταν η αύξηση στις τιμές της ρυθμιστικής μεταβλητής θα επιφέρει μείωση στη σχέση της ανεξάρτητης μεταβλητής με την εξαρτημένη, </a:t>
            </a:r>
          </a:p>
          <a:p>
            <a:pPr lvl="1" algn="just"/>
            <a:r>
              <a:rPr lang="el-GR" sz="2000" b="1" i="0" u="none" strike="noStrike" baseline="0" dirty="0"/>
              <a:t>ανταγωνιστική</a:t>
            </a:r>
            <a:r>
              <a:rPr lang="el-GR" sz="2000" b="0" i="0" u="none" strike="noStrike" baseline="0" dirty="0"/>
              <a:t> (</a:t>
            </a:r>
            <a:r>
              <a:rPr lang="el-GR" sz="2000" b="0" i="0" u="none" strike="noStrike" baseline="0" dirty="0" err="1"/>
              <a:t>antagonistic</a:t>
            </a:r>
            <a:r>
              <a:rPr lang="el-GR" sz="2000" b="0" i="0" u="none" strike="noStrike" baseline="0" dirty="0"/>
              <a:t>), όταν η αύξηση στις τιμές της ρυθμιστικής μεταβλητής θα επιφέρει αλλαγή στην κατεύθυνση της επίδρασης της ανεξάρτητης μεταβλητής στην εξαρτημένη.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23</a:t>
            </a:fld>
            <a:endParaRPr lang="en-US" alt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0597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12768" cy="709865"/>
          </a:xfrm>
        </p:spPr>
        <p:txBody>
          <a:bodyPr/>
          <a:lstStyle/>
          <a:p>
            <a:r>
              <a:rPr lang="el-GR" dirty="0"/>
              <a:t>Βήματα στην ανάλυση ρύθμισης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86337"/>
            <a:ext cx="8064896" cy="4073525"/>
          </a:xfrm>
        </p:spPr>
        <p:txBody>
          <a:bodyPr/>
          <a:lstStyle/>
          <a:p>
            <a:pPr algn="just"/>
            <a:r>
              <a:rPr lang="el-GR" dirty="0"/>
              <a:t>Αρχικά, θα πρέπει να </a:t>
            </a:r>
            <a:r>
              <a:rPr lang="el-GR" dirty="0" err="1"/>
              <a:t>κεντροποιήσουμε</a:t>
            </a:r>
            <a:r>
              <a:rPr lang="el-GR" dirty="0"/>
              <a:t> (</a:t>
            </a:r>
            <a:r>
              <a:rPr lang="el-GR" dirty="0" err="1"/>
              <a:t>centering</a:t>
            </a:r>
            <a:r>
              <a:rPr lang="el-GR" dirty="0"/>
              <a:t>) τις μεταβλητές μας (την ανεξάρτητη μεταβλητή και τη ρυθμιστική μεταβλητή) ως προς τον μέσο όρο τους ώστε να είναι πιο εύκολη η ερμηνεία τους αργότερα. </a:t>
            </a:r>
          </a:p>
          <a:p>
            <a:pPr lvl="1" algn="just">
              <a:spcAft>
                <a:spcPts val="1200"/>
              </a:spcAft>
            </a:pPr>
            <a:r>
              <a:rPr lang="el-GR" dirty="0"/>
              <a:t>Με αυτό τον τρόπο, η μεταβλητή αυτή θα έχει μέσο όρο μηδέν</a:t>
            </a:r>
          </a:p>
          <a:p>
            <a:pPr algn="just"/>
            <a:r>
              <a:rPr lang="el-GR" dirty="0"/>
              <a:t>Στη συνέχεια, θα πρέπει να δημιουργήσουμε την αλληλεπίδραση μεταξύ της ανεξάρτητης μεταβλητής και της ρυθμιστικής μεταβλητής</a:t>
            </a:r>
          </a:p>
          <a:p>
            <a:pPr lvl="1" algn="just">
              <a:spcAft>
                <a:spcPts val="1200"/>
              </a:spcAft>
            </a:pPr>
            <a:r>
              <a:rPr lang="el-GR" dirty="0"/>
              <a:t>Το γινόμενό τους είναι ο όρος της αλληλεπίδρασης.</a:t>
            </a:r>
          </a:p>
          <a:p>
            <a:pPr algn="just"/>
            <a:r>
              <a:rPr lang="el-GR" dirty="0"/>
              <a:t>Στη συνέχεια, θα εφαρμόσουμε ένα κλασικό μοντέλο ιεραρχικής παλινδρόμησης, όπου στο πρώτο βήμα ορίζουμε ως προβλεπτικές μεταβλητές τόσο την ανεξάρτητη μεταβλητή όσο και τη ρυθμιστική μεταβλητή</a:t>
            </a:r>
          </a:p>
          <a:p>
            <a:pPr lvl="1" algn="just"/>
            <a:r>
              <a:rPr lang="el-GR" b="0" i="0" u="none" strike="noStrike" baseline="0" dirty="0"/>
              <a:t>Για να διαπιστώσουμε εάν και οι δύο επιδράσεις των προβλεπτικών μεταβλητών είναι στατιστικώς  σημαντικές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24</a:t>
            </a:fld>
            <a:endParaRPr lang="en-US" alt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119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12768" cy="709865"/>
          </a:xfrm>
        </p:spPr>
        <p:txBody>
          <a:bodyPr/>
          <a:lstStyle/>
          <a:p>
            <a:r>
              <a:rPr lang="el-GR" dirty="0"/>
              <a:t>Βήματα στην ανάλυση ρύθμισης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68787"/>
            <a:ext cx="8064896" cy="4293938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el-GR" sz="2000" b="0" i="0" u="none" strike="noStrike" baseline="0" dirty="0"/>
              <a:t>Τέλος, στο δεύτερο βήμα του ίδιου μοντέλου της ιεραρχικής παλινδρόμησης, ορίζουμε ως προβλεπτική μεταβλητή τη νέα μεταβλητή της αλληλεπίδρασης και ελέγχουμε εάν αυτή προβλέπει σε στατιστικώς σημαντικό επίπεδο την εξαρτημένη μεταβλητή. </a:t>
            </a:r>
          </a:p>
          <a:p>
            <a:pPr algn="just">
              <a:spcAft>
                <a:spcPts val="1200"/>
              </a:spcAft>
            </a:pPr>
            <a:r>
              <a:rPr lang="el-GR" sz="2000" b="0" i="0" u="none" strike="noStrike" baseline="0" dirty="0"/>
              <a:t>Εκτός από αυτό, μας ενδιαφέρει να υπάρχει και στατιστικώς σημαντική διαφορά στο ποσοστό της διακύμανσης που ερμηνεύει αυτή η δεύτερη μεταβλητή σε σχέση με το ποσοστό της διακύμανσης που ερμηνεύουν οι προβλεπτικές μεταβλητές που είχαμε στο προηγούμενο βήμα (Δ</a:t>
            </a:r>
            <a:r>
              <a:rPr lang="el-GR" sz="2000" b="0" i="1" u="none" strike="noStrike" baseline="0" dirty="0"/>
              <a:t>R</a:t>
            </a:r>
            <a:r>
              <a:rPr lang="el-GR" sz="2000" b="0" i="0" u="none" strike="noStrike" baseline="30000" dirty="0"/>
              <a:t>2</a:t>
            </a:r>
            <a:r>
              <a:rPr lang="el-GR" sz="2000" b="0" i="0" u="none" strike="noStrike" baseline="0" dirty="0"/>
              <a:t>). </a:t>
            </a:r>
          </a:p>
          <a:p>
            <a:pPr algn="just">
              <a:spcAft>
                <a:spcPts val="0"/>
              </a:spcAft>
            </a:pPr>
            <a:r>
              <a:rPr lang="el-GR" sz="2000" b="0" i="0" u="none" strike="noStrike" baseline="0" dirty="0"/>
              <a:t>Εάν και τα δύο είναι στατιστικώς σημαντικά, τότε έχουμε ρυθμιστική επίδραση.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25</a:t>
            </a:fld>
            <a:endParaRPr lang="en-US" alt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2630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12768" cy="709865"/>
          </a:xfrm>
        </p:spPr>
        <p:txBody>
          <a:bodyPr/>
          <a:lstStyle/>
          <a:p>
            <a:r>
              <a:rPr lang="el-GR" dirty="0"/>
              <a:t>Η ανάλυση των απλών κλίσεων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45941"/>
            <a:ext cx="8064896" cy="4073525"/>
          </a:xfrm>
        </p:spPr>
        <p:txBody>
          <a:bodyPr/>
          <a:lstStyle/>
          <a:p>
            <a:pPr algn="just"/>
            <a:r>
              <a:rPr lang="el-GR" sz="2000" b="0" i="0" u="none" strike="noStrike" baseline="0" dirty="0"/>
              <a:t>Με τη βοήθεια της συγκεκριμένης ανάλυσης, μελετάμε χωριστά τις εξισώσεις παλινδρόμησης για την ανεξάρτητη μεταβλητή, για την εξαρτημένη μεταβλητή και για τα διαφορετικά επίπεδα της ρυθμιστικής μεταβλητής.</a:t>
            </a:r>
          </a:p>
          <a:p>
            <a:pPr algn="just"/>
            <a:r>
              <a:rPr lang="el-GR" sz="2000" b="1" dirty="0"/>
              <a:t>Κατηγορική μεταβλητή</a:t>
            </a:r>
            <a:r>
              <a:rPr lang="el-GR" sz="2000" dirty="0"/>
              <a:t>: στα επίπεδα της μεταβλητής (π.χ., άνδρες </a:t>
            </a:r>
            <a:r>
              <a:rPr lang="en-US" sz="2000" dirty="0"/>
              <a:t>vs.</a:t>
            </a:r>
            <a:r>
              <a:rPr lang="el-GR" sz="2000" dirty="0"/>
              <a:t> γυναίκες)</a:t>
            </a:r>
          </a:p>
          <a:p>
            <a:pPr algn="just"/>
            <a:r>
              <a:rPr lang="el-GR" sz="2000" b="1" dirty="0"/>
              <a:t>Ποσοτική μεταβλητή: </a:t>
            </a:r>
            <a:r>
              <a:rPr lang="el-GR" sz="2000" dirty="0"/>
              <a:t>τα διαφορετικά επίπεδα στα οποία συνήθως εστιάζουμε είναι δύο (ή τρία): </a:t>
            </a:r>
            <a:r>
              <a:rPr lang="el-GR" sz="2000" b="1" dirty="0"/>
              <a:t>υψηλό επίπεδο </a:t>
            </a:r>
            <a:r>
              <a:rPr lang="el-GR" sz="2000" dirty="0"/>
              <a:t>(1 τυπική απόκλιση πάνω από το Μ), και </a:t>
            </a:r>
            <a:r>
              <a:rPr lang="el-GR" sz="2000" b="1" dirty="0"/>
              <a:t>χαμηλό επίπεδο</a:t>
            </a:r>
            <a:r>
              <a:rPr lang="el-GR" sz="2000" dirty="0"/>
              <a:t> (1 τυπική απόκλιση κάτω από το Μ)</a:t>
            </a:r>
          </a:p>
          <a:p>
            <a:pPr lvl="1" algn="just"/>
            <a:r>
              <a:rPr lang="el-GR" dirty="0"/>
              <a:t>Μερικές φορές μελετάμε τη σχέση και στο επίπεδο της μέσης τιμής της ρυθμιστικής μεταβλητής.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26</a:t>
            </a:fld>
            <a:endParaRPr lang="en-US" alt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1696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868614"/>
            <a:ext cx="6658358" cy="768350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l-GR" sz="2800" dirty="0"/>
              <a:t>Αποτελέσματα ανάλυσης ρύθμισης στο </a:t>
            </a:r>
            <a:r>
              <a:rPr lang="en-US" sz="2800" dirty="0"/>
              <a:t>SPSS</a:t>
            </a:r>
            <a:r>
              <a:rPr lang="el-GR" sz="2800" dirty="0"/>
              <a:t> μέσω της μακροεντολής </a:t>
            </a:r>
            <a:r>
              <a:rPr lang="en-US" sz="2800" dirty="0"/>
              <a:t>PROCESS</a:t>
            </a:r>
          </a:p>
        </p:txBody>
      </p:sp>
      <p:pic>
        <p:nvPicPr>
          <p:cNvPr id="6" name="Εικόνα 5" descr="Εικόνα που περιέχει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F509780B-F21D-4B06-B4B6-02BCD5C81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208" y="2276872"/>
            <a:ext cx="6133583" cy="4324176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738" y="295275"/>
            <a:ext cx="790575" cy="76835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spcAft>
                  <a:spcPts val="600"/>
                </a:spcAft>
                <a:defRPr/>
              </a:pPr>
              <a:t>27</a:t>
            </a:fld>
            <a:endParaRPr lang="en-US" altLang="el-GR" sz="2400" dirty="0">
              <a:latin typeface="+mn-lt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D44801C4-9E51-4B82-8A07-610194C1C1A9}"/>
              </a:ext>
            </a:extLst>
          </p:cNvPr>
          <p:cNvSpPr/>
          <p:nvPr/>
        </p:nvSpPr>
        <p:spPr>
          <a:xfrm>
            <a:off x="1907704" y="4581128"/>
            <a:ext cx="2952328" cy="3600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4374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12768" cy="709865"/>
          </a:xfrm>
        </p:spPr>
        <p:txBody>
          <a:bodyPr/>
          <a:lstStyle/>
          <a:p>
            <a:r>
              <a:rPr lang="el-GR" dirty="0"/>
              <a:t>Αποτελέσματα ανάλυσης απλών κλίσεων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28</a:t>
            </a:fld>
            <a:endParaRPr lang="en-US" altLang="el-GR" sz="2400" dirty="0">
              <a:latin typeface="+mn-lt"/>
            </a:endParaRPr>
          </a:p>
        </p:txBody>
      </p:sp>
      <p:pic>
        <p:nvPicPr>
          <p:cNvPr id="6" name="Εικόνα 5" descr="Εικόνα που περιέχει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1B8DAB67-07F0-42BF-B2F9-D7BA04F78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268786"/>
            <a:ext cx="5975151" cy="1681729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7A35A879-301F-4AFE-8E38-20FB85D72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094" y="4005064"/>
            <a:ext cx="3604519" cy="2722070"/>
          </a:xfrm>
          <a:prstGeom prst="rect">
            <a:avLst/>
          </a:prstGeom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10550E60-47DE-4DB9-A076-BB01E87DBF58}"/>
              </a:ext>
            </a:extLst>
          </p:cNvPr>
          <p:cNvSpPr/>
          <p:nvPr/>
        </p:nvSpPr>
        <p:spPr>
          <a:xfrm>
            <a:off x="2339752" y="2843700"/>
            <a:ext cx="4536504" cy="11630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9AE39A3C-A356-4F01-AA17-775BD9151AF6}"/>
              </a:ext>
            </a:extLst>
          </p:cNvPr>
          <p:cNvSpPr/>
          <p:nvPr/>
        </p:nvSpPr>
        <p:spPr>
          <a:xfrm>
            <a:off x="2335669" y="3109650"/>
            <a:ext cx="4536504" cy="11630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74749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12768" cy="709865"/>
          </a:xfrm>
        </p:spPr>
        <p:txBody>
          <a:bodyPr/>
          <a:lstStyle/>
          <a:p>
            <a:r>
              <a:rPr lang="el-GR" dirty="0"/>
              <a:t>Το κριτήριο </a:t>
            </a:r>
            <a:r>
              <a:rPr lang="en-US" dirty="0"/>
              <a:t>Johnson-</a:t>
            </a:r>
            <a:r>
              <a:rPr lang="en-US" dirty="0" err="1"/>
              <a:t>Neyman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29</a:t>
            </a:fld>
            <a:endParaRPr lang="en-US" altLang="el-GR" sz="2400" dirty="0">
              <a:latin typeface="+mn-lt"/>
            </a:endParaRPr>
          </a:p>
        </p:txBody>
      </p:sp>
      <p:pic>
        <p:nvPicPr>
          <p:cNvPr id="6" name="Εικόνα 5" descr="Εικόνα που περιέχει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B24D50FF-24A1-4147-B924-82E4B8958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204864"/>
            <a:ext cx="5774934" cy="456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91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12768" cy="709865"/>
          </a:xfrm>
        </p:spPr>
        <p:txBody>
          <a:bodyPr/>
          <a:lstStyle/>
          <a:p>
            <a:r>
              <a:rPr lang="el-GR" dirty="0"/>
              <a:t>Η ανάλυση διαμεσολάβησης:               Ένα ερευνητικό παράδειγμα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38021"/>
            <a:ext cx="8064896" cy="4324703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el-GR" sz="2000" dirty="0"/>
              <a:t>Η ανάλυση διαμεσολάβησης είναι η στατιστική τεχνική που απαντά στο ερώτημα </a:t>
            </a:r>
            <a:r>
              <a:rPr lang="el-GR" sz="2000" i="1" dirty="0"/>
              <a:t>γιατί μία μεταβλητή Χ προκαλεί μία μεταβλητή Υ</a:t>
            </a:r>
            <a:r>
              <a:rPr lang="el-GR" sz="2000" dirty="0"/>
              <a:t>. Με άλλα λόγια, ποιος είναι ο μηχανισμός με τον οποίο η </a:t>
            </a:r>
            <a:r>
              <a:rPr lang="el-GR" sz="2000" i="1" dirty="0"/>
              <a:t>Χ </a:t>
            </a:r>
            <a:r>
              <a:rPr lang="el-GR" sz="2000" dirty="0"/>
              <a:t>επηρεάζει την </a:t>
            </a:r>
            <a:r>
              <a:rPr lang="el-GR" sz="2000" i="1" dirty="0"/>
              <a:t>Υ</a:t>
            </a:r>
            <a:r>
              <a:rPr lang="el-GR" sz="2000" dirty="0"/>
              <a:t>.</a:t>
            </a:r>
            <a:endParaRPr lang="en-US" sz="2000" dirty="0"/>
          </a:p>
          <a:p>
            <a:pPr algn="just">
              <a:spcAft>
                <a:spcPts val="1200"/>
              </a:spcAft>
            </a:pPr>
            <a:r>
              <a:rPr lang="el-GR" sz="2000" b="0" i="0" u="none" strike="noStrike" baseline="0" dirty="0"/>
              <a:t>Ένας ερευνητής θέλει να ελέγξει κατά πόσο η μεταβλητή «ανθεκτικότητα» επηρεάζει –και με ποιο τρόπο– τη σχέση μεταξύ των μεταβλητών «αυτοεκτίμηση» (ανεξάρτητη μεταβλητή) και «θυματοποίηση» (εξαρτημένη μεταβλητή).</a:t>
            </a:r>
            <a:r>
              <a:rPr lang="el-GR" sz="2000" dirty="0"/>
              <a:t> </a:t>
            </a:r>
          </a:p>
          <a:p>
            <a:pPr algn="just">
              <a:spcAft>
                <a:spcPts val="1200"/>
              </a:spcAft>
            </a:pPr>
            <a:r>
              <a:rPr lang="el-GR" sz="2000" dirty="0"/>
              <a:t>Το </a:t>
            </a:r>
            <a:r>
              <a:rPr lang="el-GR" sz="2000" b="1" dirty="0"/>
              <a:t>αιτιακό μοντέλο </a:t>
            </a:r>
            <a:r>
              <a:rPr lang="el-GR" sz="2000" dirty="0"/>
              <a:t>που υποθέτουμε και θέλουμε να ελέγξουμε είναι:</a:t>
            </a:r>
          </a:p>
          <a:p>
            <a:pPr lvl="1" algn="just">
              <a:spcAft>
                <a:spcPts val="1200"/>
              </a:spcAft>
            </a:pPr>
            <a:r>
              <a:rPr lang="el-GR" sz="2000" b="0" i="0" u="none" strike="noStrike" baseline="0" dirty="0"/>
              <a:t>Η χαμηλή αυτοεκτίμηση οδηγεί σε χαμηλά επίπεδα ανθεκτικότητας και η χαμηλή ανθεκτικότητα, με τη σειρά της, οδηγεί στη θυματοποίηση.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3</a:t>
            </a:fld>
            <a:endParaRPr lang="en-US" alt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480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927100"/>
            <a:ext cx="6345238" cy="709613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l-GR" dirty="0"/>
              <a:t>Παρουσίαση αποτελεσμάτων ανάλυσης ρύθμισης</a:t>
            </a:r>
            <a:endParaRPr lang="en-US" dirty="0"/>
          </a:p>
        </p:txBody>
      </p:sp>
      <p:pic>
        <p:nvPicPr>
          <p:cNvPr id="6" name="Εικόνα 5" descr="Εικόνα που περιέχει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CBC16D9F-181D-4CB3-9C65-84C04B8ED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273" y="2276872"/>
            <a:ext cx="4364618" cy="1538526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738" y="295275"/>
            <a:ext cx="790575" cy="76835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spcAft>
                  <a:spcPts val="600"/>
                </a:spcAft>
                <a:defRPr/>
              </a:pPr>
              <a:t>30</a:t>
            </a:fld>
            <a:endParaRPr lang="en-US" altLang="el-GR" dirty="0">
              <a:latin typeface="+mn-lt"/>
            </a:endParaRP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882E7D3D-BFDD-48C0-B7B9-94EF39C60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3933056"/>
            <a:ext cx="3979083" cy="281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62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12768" cy="709865"/>
          </a:xfrm>
        </p:spPr>
        <p:txBody>
          <a:bodyPr/>
          <a:lstStyle/>
          <a:p>
            <a:r>
              <a:rPr lang="el-GR" dirty="0"/>
              <a:t>Το αιτιακό μοντέλο σε μία ανάλυση διαμεσολάβησης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979" y="4835346"/>
            <a:ext cx="8384493" cy="1906022"/>
          </a:xfrm>
        </p:spPr>
        <p:txBody>
          <a:bodyPr/>
          <a:lstStyle/>
          <a:p>
            <a:pPr algn="just"/>
            <a:r>
              <a:rPr lang="el-GR" sz="2000" b="0" i="0" u="none" strike="noStrike" baseline="0" dirty="0"/>
              <a:t>Σε αυτή την περίπτωση, η σχέση αυτοεκτίμησης και θυματοποίησης δεν είναι άμεση (</a:t>
            </a:r>
            <a:r>
              <a:rPr lang="el-GR" sz="2000" b="0" i="0" u="none" strike="noStrike" baseline="0" dirty="0" err="1"/>
              <a:t>direct</a:t>
            </a:r>
            <a:r>
              <a:rPr lang="el-GR" sz="2000" b="0" i="0" u="none" strike="noStrike" baseline="0" dirty="0"/>
              <a:t>) (</a:t>
            </a:r>
            <a:r>
              <a:rPr lang="el-GR" sz="2000" b="1" i="0" u="none" strike="noStrike" baseline="0" dirty="0"/>
              <a:t>χαμηλά επίπεδα αυτοεκτίμησης → θυματοποίηση</a:t>
            </a:r>
            <a:r>
              <a:rPr lang="el-GR" sz="2000" b="0" i="0" u="none" strike="noStrike" baseline="0" dirty="0"/>
              <a:t>), αλλά έμμεση (</a:t>
            </a:r>
            <a:r>
              <a:rPr lang="el-GR" sz="2000" b="0" i="0" u="none" strike="noStrike" baseline="0" dirty="0" err="1"/>
              <a:t>indirect</a:t>
            </a:r>
            <a:r>
              <a:rPr lang="el-GR" sz="2000" b="0" i="0" u="none" strike="noStrike" baseline="0" dirty="0"/>
              <a:t>), καθώς παρεμβαίνει ενδιάμεσα η (χαμηλή) ανθεκτικότητα, η οποία στην πράξη είναι αυτή που τελικά προκαλεί τη θυματοποίηση: </a:t>
            </a:r>
            <a:r>
              <a:rPr lang="el-GR" sz="2000" b="1" i="0" u="none" strike="noStrike" baseline="0" dirty="0"/>
              <a:t>χαμηλά επίπεδα αυτοεκτίμησης → χαμηλά επίπεδα ανθεκτικότητας → θυματοποίηση</a:t>
            </a:r>
            <a:endParaRPr lang="en-US" sz="2000" dirty="0"/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4</a:t>
            </a:fld>
            <a:endParaRPr lang="en-US" altLang="el-GR" sz="2400" dirty="0">
              <a:latin typeface="+mn-lt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F2D3C851-9F11-4D45-9FE4-15E822AA8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940" y="2492896"/>
            <a:ext cx="4436119" cy="211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3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12768" cy="709865"/>
          </a:xfrm>
        </p:spPr>
        <p:txBody>
          <a:bodyPr/>
          <a:lstStyle/>
          <a:p>
            <a:r>
              <a:rPr lang="el-GR" dirty="0"/>
              <a:t>Άμεσες, έμμεσες και συνολικές επιδράσεις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83525"/>
            <a:ext cx="8064896" cy="4385835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el-GR" sz="2000" dirty="0"/>
              <a:t>Σε ένα διαμεσολαβητικό μοντέλο υπάρχουν διαφορετικές αιτιακές σχέσεις μεταξύ των μεταβλητών, οι οποίες συμβολίζονται με βέλη μονής κατεύθυνσης σχηματίζοντας </a:t>
            </a:r>
            <a:r>
              <a:rPr lang="el-GR" sz="2000" i="1" dirty="0"/>
              <a:t>διαδρομές </a:t>
            </a:r>
            <a:r>
              <a:rPr lang="el-GR" sz="2000" dirty="0"/>
              <a:t>(</a:t>
            </a:r>
            <a:r>
              <a:rPr lang="en-US" sz="2000" dirty="0"/>
              <a:t>paths)</a:t>
            </a:r>
            <a:endParaRPr lang="el-GR" sz="2000" dirty="0"/>
          </a:p>
          <a:p>
            <a:pPr marL="542925" lvl="1" indent="-276225" algn="just"/>
            <a:r>
              <a:rPr lang="el-GR" sz="1800" b="1" dirty="0"/>
              <a:t>Αρχική σχέση </a:t>
            </a:r>
          </a:p>
          <a:p>
            <a:pPr marL="809625" lvl="2" indent="-266700" algn="just"/>
            <a:r>
              <a:rPr lang="en-US" sz="1600" dirty="0"/>
              <a:t>(</a:t>
            </a:r>
            <a:r>
              <a:rPr lang="en-US" sz="1600" b="1" dirty="0"/>
              <a:t>c</a:t>
            </a:r>
            <a:r>
              <a:rPr lang="en-US" sz="1600" dirty="0"/>
              <a:t>): </a:t>
            </a:r>
            <a:r>
              <a:rPr lang="el-GR" sz="2000" dirty="0"/>
              <a:t>η σχέση μεταξύ της ανεξάρτητης μεταβλητής και της εξαρτημένης</a:t>
            </a:r>
            <a:endParaRPr lang="el-GR" sz="1600" dirty="0"/>
          </a:p>
          <a:p>
            <a:pPr marL="403225" lvl="1" indent="0" algn="just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5</a:t>
            </a:fld>
            <a:endParaRPr lang="en-US" altLang="el-GR" sz="2400" dirty="0">
              <a:latin typeface="+mn-lt"/>
            </a:endParaRP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B50B04D8-70FA-4D20-A34E-9C970B959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099" y="4869160"/>
            <a:ext cx="6325802" cy="75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80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12768" cy="709865"/>
          </a:xfrm>
        </p:spPr>
        <p:txBody>
          <a:bodyPr/>
          <a:lstStyle/>
          <a:p>
            <a:r>
              <a:rPr lang="el-GR" dirty="0"/>
              <a:t>Άμεσες, έμμεσες και συνολικές επιδράσεις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132856"/>
            <a:ext cx="8064896" cy="2810731"/>
          </a:xfrm>
        </p:spPr>
        <p:txBody>
          <a:bodyPr/>
          <a:lstStyle/>
          <a:p>
            <a:pPr algn="just"/>
            <a:r>
              <a:rPr lang="el-GR" sz="2400" b="1" dirty="0"/>
              <a:t>Σχέσεις στο διαμεσολαβητικό αιτιακό μοντέλο</a:t>
            </a:r>
            <a:r>
              <a:rPr lang="el-GR" sz="2400" dirty="0"/>
              <a:t>:</a:t>
            </a:r>
            <a:endParaRPr lang="en-US" sz="2400" dirty="0"/>
          </a:p>
          <a:p>
            <a:pPr lvl="1" algn="just">
              <a:spcBef>
                <a:spcPts val="600"/>
              </a:spcBef>
            </a:pPr>
            <a:r>
              <a:rPr lang="el-GR" sz="1900" dirty="0"/>
              <a:t>(</a:t>
            </a:r>
            <a:r>
              <a:rPr lang="en-US" sz="1900" b="1" dirty="0"/>
              <a:t>c</a:t>
            </a:r>
            <a:r>
              <a:rPr lang="el-GR" sz="1900" b="1" dirty="0"/>
              <a:t>΄</a:t>
            </a:r>
            <a:r>
              <a:rPr lang="en-US" sz="1900" dirty="0"/>
              <a:t>): </a:t>
            </a:r>
            <a:r>
              <a:rPr lang="el-GR" sz="1900" dirty="0"/>
              <a:t>η σχέση μεταξύ της ανεξάρτητης μεταβλητής και της εξαρτημένης χωρίς την παρέμβαση κάποιας άλλης μεταβλητής (άμεση επίδραση – </a:t>
            </a:r>
            <a:r>
              <a:rPr lang="en-US" sz="1900" dirty="0"/>
              <a:t>direct effect)</a:t>
            </a:r>
          </a:p>
          <a:p>
            <a:pPr lvl="1" algn="just">
              <a:spcBef>
                <a:spcPts val="600"/>
              </a:spcBef>
            </a:pPr>
            <a:r>
              <a:rPr lang="en-US" sz="1900" dirty="0"/>
              <a:t>(</a:t>
            </a:r>
            <a:r>
              <a:rPr lang="en-US" sz="1900" b="1" dirty="0"/>
              <a:t>a</a:t>
            </a:r>
            <a:r>
              <a:rPr lang="en-US" sz="1900" dirty="0"/>
              <a:t>)</a:t>
            </a:r>
            <a:r>
              <a:rPr lang="el-GR" sz="1900" dirty="0"/>
              <a:t>: η σχέση μεταξύ της ανεξάρτητης μεταβλητής και της διαμεσολαβητικής μεταβλητής</a:t>
            </a:r>
          </a:p>
          <a:p>
            <a:pPr lvl="1" algn="just">
              <a:spcBef>
                <a:spcPts val="600"/>
              </a:spcBef>
            </a:pPr>
            <a:r>
              <a:rPr lang="en-US" sz="1900" dirty="0"/>
              <a:t>(</a:t>
            </a:r>
            <a:r>
              <a:rPr lang="en-US" sz="1900" b="1" dirty="0"/>
              <a:t>b</a:t>
            </a:r>
            <a:r>
              <a:rPr lang="en-US" sz="1900" dirty="0"/>
              <a:t>)</a:t>
            </a:r>
            <a:r>
              <a:rPr lang="el-GR" sz="1900" dirty="0"/>
              <a:t>: η σχέση μεταξύ της διαμεσολαβητικής μεταβλητής και της</a:t>
            </a:r>
            <a:r>
              <a:rPr lang="en-US" sz="1900" dirty="0"/>
              <a:t> </a:t>
            </a:r>
            <a:r>
              <a:rPr lang="el-GR" sz="1900" dirty="0"/>
              <a:t>ανεξάρτητης μεταβλητής</a:t>
            </a:r>
            <a:endParaRPr lang="en-US" sz="1900" dirty="0"/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6</a:t>
            </a:fld>
            <a:endParaRPr lang="en-US" altLang="el-GR" sz="2400" dirty="0">
              <a:latin typeface="+mn-lt"/>
            </a:endParaRP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1FFB4830-6C9E-8DCF-3250-AA94EC9FA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208" y="4797152"/>
            <a:ext cx="5399584" cy="191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58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104171B-B7E9-49E6-801D-63B52086E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/>
          <a:lstStyle/>
          <a:p>
            <a:r>
              <a:rPr lang="el-GR" dirty="0"/>
              <a:t>Άμεσες, έμμεσες και συνολικές επιδράσεις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738" y="295275"/>
            <a:ext cx="790575" cy="768350"/>
          </a:xfrm>
        </p:spPr>
        <p:txBody>
          <a:bodyPr wrap="square" anchor="b">
            <a:normAutofit/>
          </a:bodyPr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7</a:t>
            </a:fld>
            <a:endParaRPr lang="en-US" altLang="el-GR" sz="2400" dirty="0">
              <a:latin typeface="+mn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2C6C9EB-115D-4B78-904F-DB7132ECB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132857"/>
            <a:ext cx="8064896" cy="1800199"/>
          </a:xfrm>
        </p:spPr>
        <p:txBody>
          <a:bodyPr/>
          <a:lstStyle/>
          <a:p>
            <a:pPr algn="just"/>
            <a:r>
              <a:rPr lang="el-GR" b="1" dirty="0"/>
              <a:t>Σχέσεις στο διαμεσολαβητικό αιτιακό μοντέλο</a:t>
            </a:r>
            <a:r>
              <a:rPr lang="el-GR" dirty="0"/>
              <a:t>:</a:t>
            </a:r>
            <a:endParaRPr lang="en-US" dirty="0"/>
          </a:p>
          <a:p>
            <a:pPr lvl="1" algn="just">
              <a:spcBef>
                <a:spcPts val="600"/>
              </a:spcBef>
            </a:pPr>
            <a:r>
              <a:rPr lang="el-GR" sz="1900" dirty="0"/>
              <a:t>(</a:t>
            </a:r>
            <a:r>
              <a:rPr lang="en-US" sz="1900" b="1" i="1" dirty="0"/>
              <a:t>ab</a:t>
            </a:r>
            <a:r>
              <a:rPr lang="el-GR" sz="1900" b="1" i="1" dirty="0"/>
              <a:t> </a:t>
            </a:r>
            <a:r>
              <a:rPr lang="en-US" sz="1900" dirty="0"/>
              <a:t>=</a:t>
            </a:r>
            <a:r>
              <a:rPr lang="el-GR" sz="1900" dirty="0"/>
              <a:t> </a:t>
            </a:r>
            <a:r>
              <a:rPr lang="en-US" sz="1900" b="1" i="1" dirty="0"/>
              <a:t>c-c</a:t>
            </a:r>
            <a:r>
              <a:rPr lang="el-GR" sz="1900" b="1" i="1" dirty="0"/>
              <a:t>΄</a:t>
            </a:r>
            <a:r>
              <a:rPr lang="en-US" sz="1900" dirty="0"/>
              <a:t>) : </a:t>
            </a:r>
            <a:r>
              <a:rPr lang="el-GR" sz="1900" dirty="0"/>
              <a:t>η σχέση μεταξύ της ανεξάρτητης μεταβλητής και της εξαρτημένης διαμέσου της διαμεσολαβητικής μεταβλητής (</a:t>
            </a:r>
            <a:r>
              <a:rPr lang="el-GR" sz="1900" b="1" dirty="0"/>
              <a:t>έμμεση επίδραση – </a:t>
            </a:r>
            <a:r>
              <a:rPr lang="en-US" sz="1900" b="1" dirty="0"/>
              <a:t>indirect effect</a:t>
            </a:r>
            <a:r>
              <a:rPr lang="en-US" sz="1900" dirty="0"/>
              <a:t>)</a:t>
            </a:r>
          </a:p>
          <a:p>
            <a:pPr lvl="1" algn="just"/>
            <a:r>
              <a:rPr lang="el-GR" sz="1900" dirty="0"/>
              <a:t>(</a:t>
            </a:r>
            <a:r>
              <a:rPr lang="en-US" sz="1900" b="1" i="1" dirty="0"/>
              <a:t>c</a:t>
            </a:r>
            <a:r>
              <a:rPr lang="el-GR" sz="1900" b="1" i="1" dirty="0"/>
              <a:t>΄</a:t>
            </a:r>
            <a:r>
              <a:rPr lang="en-US" sz="1900" b="1" i="1" dirty="0"/>
              <a:t> + ab</a:t>
            </a:r>
            <a:r>
              <a:rPr lang="en-US" sz="1900" dirty="0"/>
              <a:t>)</a:t>
            </a:r>
            <a:r>
              <a:rPr lang="el-GR" sz="1900" dirty="0"/>
              <a:t> : η συνολική επίδραση </a:t>
            </a:r>
            <a:r>
              <a:rPr lang="en-US" sz="1900" dirty="0"/>
              <a:t>(</a:t>
            </a:r>
            <a:r>
              <a:rPr lang="en-US" sz="1900" b="1" dirty="0"/>
              <a:t>total effect)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C99BAB1A-44AE-AD1B-CF63-5329F9813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730" y="4005064"/>
            <a:ext cx="3806540" cy="249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94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12768" cy="709865"/>
          </a:xfrm>
        </p:spPr>
        <p:txBody>
          <a:bodyPr/>
          <a:lstStyle/>
          <a:p>
            <a:r>
              <a:rPr lang="el-GR" dirty="0"/>
              <a:t>Βήματα στην ανάλυση διαμεσολάβησης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83526"/>
            <a:ext cx="8064896" cy="4279200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el-GR" dirty="0"/>
              <a:t>Οι </a:t>
            </a:r>
            <a:r>
              <a:rPr lang="en-US" dirty="0"/>
              <a:t>Baron &amp; Kenny (1986) </a:t>
            </a:r>
            <a:r>
              <a:rPr lang="el-GR" sz="1800" b="0" i="0" u="none" strike="noStrike" baseline="0" dirty="0">
                <a:solidFill>
                  <a:srgbClr val="000000"/>
                </a:solidFill>
              </a:rPr>
              <a:t>προτείνουν την εφαρμογή μιας σειράς από τρεις διαφορετικές γραμμικές παλινδρομήσεις, οι οποίες διερευνούν αντίστοιχες αιτιακές σχέσεις. 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l-GR" sz="1800" b="0" i="0" u="none" strike="noStrike" baseline="0" dirty="0">
                <a:solidFill>
                  <a:srgbClr val="000000"/>
                </a:solidFill>
              </a:rPr>
              <a:t>Για να υπάρχει διαμεσολαβητική σχέση, θα πρέπει: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 </a:t>
            </a:r>
          </a:p>
          <a:p>
            <a:pPr marL="266700" indent="-266700" algn="just">
              <a:spcAft>
                <a:spcPts val="1200"/>
              </a:spcAft>
              <a:buNone/>
            </a:pPr>
            <a:r>
              <a:rPr lang="en-US" b="1" dirty="0">
                <a:solidFill>
                  <a:schemeClr val="tx1"/>
                </a:solidFill>
              </a:rPr>
              <a:t>1. </a:t>
            </a:r>
            <a:r>
              <a:rPr lang="el-GR" dirty="0">
                <a:solidFill>
                  <a:srgbClr val="000000"/>
                </a:solidFill>
              </a:rPr>
              <a:t>Στην πρώτη παλινδρόμηση, να υπάρχει στατιστικώς σημαντική σχέση της ανεξάρτητης μεταβλητής με τη διαμεσολαβητική μεταβλητή. </a:t>
            </a:r>
            <a:endParaRPr lang="en-US" dirty="0">
              <a:solidFill>
                <a:srgbClr val="000000"/>
              </a:solidFill>
            </a:endParaRPr>
          </a:p>
          <a:p>
            <a:pPr lvl="1" algn="just">
              <a:spcAft>
                <a:spcPts val="1200"/>
              </a:spcAft>
            </a:pPr>
            <a:r>
              <a:rPr lang="el-GR" dirty="0">
                <a:solidFill>
                  <a:srgbClr val="000000"/>
                </a:solidFill>
              </a:rPr>
              <a:t>Ο συντελεστής παλινδρόμησης για την ανεξάρτητη μεταβλητή μάς δίνει την τιμή του α.</a:t>
            </a:r>
            <a:endParaRPr lang="en-US" dirty="0">
              <a:solidFill>
                <a:srgbClr val="000000"/>
              </a:solidFill>
            </a:endParaRPr>
          </a:p>
          <a:p>
            <a:pPr marL="266700" lvl="1" indent="-266700" algn="just"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tx1"/>
                </a:solidFill>
              </a:rPr>
              <a:t>2.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l-GR" sz="1800" dirty="0">
                <a:solidFill>
                  <a:srgbClr val="000000"/>
                </a:solidFill>
              </a:rPr>
              <a:t>Στη δεύτερη παλινδρόμηση, να υπάρχει στατιστικώς σημαντική σχέση της ανεξάρτητης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l-GR" sz="1800" dirty="0">
                <a:solidFill>
                  <a:srgbClr val="000000"/>
                </a:solidFill>
              </a:rPr>
              <a:t>μεταβλητής με την εξαρτημένη.</a:t>
            </a:r>
            <a:endParaRPr lang="en-US" sz="1800" dirty="0">
              <a:solidFill>
                <a:srgbClr val="000000"/>
              </a:solidFill>
            </a:endParaRPr>
          </a:p>
          <a:p>
            <a:pPr lvl="1" algn="just">
              <a:spcAft>
                <a:spcPts val="1200"/>
              </a:spcAft>
            </a:pPr>
            <a:r>
              <a:rPr lang="el-GR" dirty="0">
                <a:solidFill>
                  <a:srgbClr val="000000"/>
                </a:solidFill>
              </a:rPr>
              <a:t>Ο συντελεστής παλινδρόμησης για την ανεξάρτητη μεταβλητή μάς δίνει την τιμή του </a:t>
            </a:r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l-GR" dirty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  <a:p>
            <a:pPr lvl="1" algn="just">
              <a:spcAft>
                <a:spcPts val="120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marL="0" lvl="1" indent="0" algn="just">
              <a:spcAft>
                <a:spcPts val="1200"/>
              </a:spcAft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1" algn="just">
              <a:spcAft>
                <a:spcPts val="120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lvl="1" algn="just">
              <a:spcAft>
                <a:spcPts val="1200"/>
              </a:spcAft>
            </a:pPr>
            <a:endParaRPr lang="en-US" b="0" i="0" u="none" strike="noStrike" baseline="0" dirty="0">
              <a:solidFill>
                <a:srgbClr val="000000"/>
              </a:solidFill>
            </a:endParaRPr>
          </a:p>
          <a:p>
            <a:pPr marL="403225" lvl="1" indent="0" algn="just">
              <a:spcAft>
                <a:spcPts val="1200"/>
              </a:spcAft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endParaRPr lang="en-US" sz="1800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8</a:t>
            </a:fld>
            <a:endParaRPr lang="en-US" alt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6325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12768" cy="709865"/>
          </a:xfrm>
        </p:spPr>
        <p:txBody>
          <a:bodyPr/>
          <a:lstStyle/>
          <a:p>
            <a:r>
              <a:rPr lang="el-GR" dirty="0"/>
              <a:t>Βήματα στην ανάλυση διαμεσολάβησης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96778"/>
            <a:ext cx="8064896" cy="4073525"/>
          </a:xfrm>
        </p:spPr>
        <p:txBody>
          <a:bodyPr/>
          <a:lstStyle/>
          <a:p>
            <a:pPr marL="265113" indent="-265113" algn="just">
              <a:buNone/>
            </a:pPr>
            <a:r>
              <a:rPr lang="el-GR" sz="1800" b="1" i="0" u="none" strike="noStrike" baseline="0" dirty="0">
                <a:solidFill>
                  <a:srgbClr val="000000"/>
                </a:solidFill>
              </a:rPr>
              <a:t>3.</a:t>
            </a:r>
            <a:r>
              <a:rPr lang="el-GR" sz="1800" b="0" i="0" u="none" strike="noStrike" baseline="0" dirty="0">
                <a:solidFill>
                  <a:srgbClr val="000000"/>
                </a:solidFill>
              </a:rPr>
              <a:t> Στην τρίτη παλινδρόμηση, να υπάρχει στατιστικώς σημαντική σχέση της </a:t>
            </a:r>
            <a:r>
              <a:rPr lang="el-GR" dirty="0">
                <a:solidFill>
                  <a:srgbClr val="000000"/>
                </a:solidFill>
              </a:rPr>
              <a:t>δ</a:t>
            </a:r>
            <a:r>
              <a:rPr lang="el-GR" sz="1800" b="0" i="0" u="none" strike="noStrike" baseline="0" dirty="0">
                <a:solidFill>
                  <a:srgbClr val="000000"/>
                </a:solidFill>
              </a:rPr>
              <a:t>ιαμεσολαβητικής μεταβλητής με την εξαρτημένη όταν και η ανεξάρτητη μεταβλητή και η διαμεσολαβητική μεταβλητή αποτελούν προβλεπτικές μεταβλητές της εξαρτημένης μεταβλητής. </a:t>
            </a:r>
          </a:p>
          <a:p>
            <a:pPr lvl="1" algn="just"/>
            <a:r>
              <a:rPr lang="el-GR" b="0" i="0" u="none" strike="noStrike" baseline="0" dirty="0">
                <a:solidFill>
                  <a:srgbClr val="000000"/>
                </a:solidFill>
              </a:rPr>
              <a:t>Ο συντελεστής παλινδρόμησης για την ανεξάρτητη μεταβλητή μας δίνει την τιμή του </a:t>
            </a:r>
            <a:r>
              <a:rPr lang="el-GR" b="0" i="1" u="none" strike="noStrike" baseline="0" dirty="0">
                <a:solidFill>
                  <a:srgbClr val="000000"/>
                </a:solidFill>
              </a:rPr>
              <a:t>c΄ </a:t>
            </a:r>
            <a:r>
              <a:rPr lang="el-GR" b="0" i="0" u="none" strike="noStrike" baseline="0" dirty="0">
                <a:solidFill>
                  <a:srgbClr val="000000"/>
                </a:solidFill>
              </a:rPr>
              <a:t>και ο συντελεστής παλινδρόμησης για τη διαμεσολαβητική μεταβλητή μας δίνει την τιμή του </a:t>
            </a:r>
            <a:r>
              <a:rPr lang="el-GR" b="0" i="1" u="none" strike="noStrike" baseline="0" dirty="0">
                <a:solidFill>
                  <a:srgbClr val="000000"/>
                </a:solidFill>
              </a:rPr>
              <a:t>b</a:t>
            </a:r>
            <a:r>
              <a:rPr lang="el-GR" b="0" i="0" u="none" strike="noStrike" baseline="0" dirty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el-GR" sz="1800" b="0" strike="noStrike" baseline="0" dirty="0"/>
              <a:t>Η επίδραση της ανεξάρτητης μεταβλητής στην εξαρτημένη μεταβλητή θα πρέπει να είναι </a:t>
            </a:r>
            <a:r>
              <a:rPr lang="el-GR" sz="1800" b="1" strike="noStrike" baseline="0" dirty="0"/>
              <a:t>μικρότερη</a:t>
            </a:r>
            <a:r>
              <a:rPr lang="el-GR" sz="1800" b="0" strike="noStrike" baseline="0" dirty="0"/>
              <a:t> στην τρίτη παλινδρόμηση από αυτήν στη δεύτερη παλινδρόμηση </a:t>
            </a:r>
            <a:r>
              <a:rPr lang="el-GR" sz="1800" b="0" i="1" u="none" strike="noStrike" baseline="0" dirty="0"/>
              <a:t>(</a:t>
            </a:r>
            <a:r>
              <a:rPr lang="en-US" sz="1800" b="1" strike="noStrike" baseline="0" dirty="0"/>
              <a:t>c</a:t>
            </a:r>
            <a:r>
              <a:rPr lang="el-GR" sz="1800" b="1" strike="noStrike" baseline="0" dirty="0"/>
              <a:t>΄</a:t>
            </a:r>
            <a:r>
              <a:rPr lang="en-US" sz="1800" b="0" strike="noStrike" baseline="0" dirty="0"/>
              <a:t> &lt; </a:t>
            </a:r>
            <a:r>
              <a:rPr lang="en-US" sz="1800" b="1" strike="noStrike" baseline="0" dirty="0"/>
              <a:t>c</a:t>
            </a:r>
            <a:r>
              <a:rPr lang="en-US" sz="1800" b="0" strike="noStrike" baseline="0" dirty="0"/>
              <a:t> ) (</a:t>
            </a:r>
            <a:r>
              <a:rPr lang="el-GR" sz="1800" b="0" i="1" u="none" strike="noStrike" baseline="0" dirty="0"/>
              <a:t>μερική διαμεσολάβηση).</a:t>
            </a:r>
          </a:p>
          <a:p>
            <a:pPr lvl="1" algn="just"/>
            <a:r>
              <a:rPr lang="el-GR" dirty="0"/>
              <a:t>Στις κοινωνικές επιστήμες δύσκολο να επιβεβαιωθεί ένα μοντέλο </a:t>
            </a:r>
            <a:r>
              <a:rPr lang="el-GR" i="1" dirty="0"/>
              <a:t>πλήρους διαμεσολάβησης</a:t>
            </a:r>
            <a:r>
              <a:rPr lang="en-US" dirty="0"/>
              <a:t> ( c</a:t>
            </a:r>
            <a:r>
              <a:rPr lang="el-GR" dirty="0"/>
              <a:t>΄</a:t>
            </a:r>
            <a:r>
              <a:rPr lang="en-US" dirty="0"/>
              <a:t> = 0</a:t>
            </a:r>
            <a:r>
              <a:rPr lang="el-GR" dirty="0"/>
              <a:t>) (</a:t>
            </a:r>
            <a:r>
              <a:rPr lang="en-US" dirty="0"/>
              <a:t>Judd &amp; Kenny, 1981)</a:t>
            </a:r>
            <a:r>
              <a:rPr lang="el-GR" b="0" u="none" strike="noStrike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9</a:t>
            </a:fld>
            <a:endParaRPr lang="en-US" alt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92859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-Vanhov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-Vanhove" id="{EA4D7CFF-F74A-7A48-87D6-C7AA06D573FD}" vid="{963A5AEF-4D68-7B48-B976-AF49F0E9A62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4198</TotalTime>
  <Words>1938</Words>
  <Application>Microsoft Office PowerPoint</Application>
  <PresentationFormat>Προβολή στην οθόνη (4:3)</PresentationFormat>
  <Paragraphs>147</Paragraphs>
  <Slides>30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Wingdings 3</vt:lpstr>
      <vt:lpstr>Theme-Vanhove</vt:lpstr>
      <vt:lpstr>Ανάλυση διαμεσολάβησης &amp; ανάλυση ρύθμισης</vt:lpstr>
      <vt:lpstr>Μαθησιακοί στόχοι</vt:lpstr>
      <vt:lpstr>Η ανάλυση διαμεσολάβησης:               Ένα ερευνητικό παράδειγμα</vt:lpstr>
      <vt:lpstr>Το αιτιακό μοντέλο σε μία ανάλυση διαμεσολάβησης</vt:lpstr>
      <vt:lpstr>Άμεσες, έμμεσες και συνολικές επιδράσεις</vt:lpstr>
      <vt:lpstr>Άμεσες, έμμεσες και συνολικές επιδράσεις</vt:lpstr>
      <vt:lpstr>Άμεσες, έμμεσες και συνολικές επιδράσεις</vt:lpstr>
      <vt:lpstr>Βήματα στην ανάλυση διαμεσολάβησης</vt:lpstr>
      <vt:lpstr>Βήματα στην ανάλυση διαμεσολάβησης</vt:lpstr>
      <vt:lpstr>Στατιστικός έλεγχος διαμεσολάβησης</vt:lpstr>
      <vt:lpstr>Στατιστικός έλεγχος διαμεσολάβησης</vt:lpstr>
      <vt:lpstr>Το μέγεθος της επίδρασης μίας διαμεσολαβητικής σχέσης</vt:lpstr>
      <vt:lpstr>Αποτελέσματα διαμεσολαβητικής ανάλυσης στο SPSS μέσω της μακροεντολής PROCESS</vt:lpstr>
      <vt:lpstr>Διαδρομή a του μοντέλου</vt:lpstr>
      <vt:lpstr>Διαδρομή c΄ και b του μοντέλου</vt:lpstr>
      <vt:lpstr>Διαδρομή c του μοντέλου</vt:lpstr>
      <vt:lpstr>Έμμεσες επιδράσεις ab του μοντέλου με την τεχνική bootstrapping</vt:lpstr>
      <vt:lpstr>Παρουσίαση αποτελεσμάτων διαμεσολαβητικής ανάλυσης</vt:lpstr>
      <vt:lpstr>Η ανάλυση ρύθμισης: Ένα ερευνητικό παράδειγμα</vt:lpstr>
      <vt:lpstr>Το αιτιακό μοντέλο σε μία ανάλυση ρύθμισης</vt:lpstr>
      <vt:lpstr>Στατιστική έκφραση του μοντέλου ρύθμισης</vt:lpstr>
      <vt:lpstr>Στατιστική έκφραση του μοντέλου ρύθμισης</vt:lpstr>
      <vt:lpstr>Είδη ρύθμισης επίδρασης</vt:lpstr>
      <vt:lpstr>Βήματα στην ανάλυση ρύθμισης</vt:lpstr>
      <vt:lpstr>Βήματα στην ανάλυση ρύθμισης</vt:lpstr>
      <vt:lpstr>Η ανάλυση των απλών κλίσεων</vt:lpstr>
      <vt:lpstr>Αποτελέσματα ανάλυσης ρύθμισης στο SPSS μέσω της μακροεντολής PROCESS</vt:lpstr>
      <vt:lpstr>Αποτελέσματα ανάλυσης απλών κλίσεων</vt:lpstr>
      <vt:lpstr>Το κριτήριο Johnson-Neyman</vt:lpstr>
      <vt:lpstr>Παρουσίαση αποτελεσμάτων ανάλυσης ρύθμισης</vt:lpstr>
    </vt:vector>
  </TitlesOfParts>
  <Company>bcuc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jtribe01</dc:creator>
  <cp:lastModifiedBy>Petros Roussos</cp:lastModifiedBy>
  <cp:revision>188</cp:revision>
  <dcterms:created xsi:type="dcterms:W3CDTF">2004-02-18T16:58:05Z</dcterms:created>
  <dcterms:modified xsi:type="dcterms:W3CDTF">2025-09-10T17:55:41Z</dcterms:modified>
</cp:coreProperties>
</file>