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handoutMasterIdLst>
    <p:handoutMasterId r:id="rId19"/>
  </p:handoutMasterIdLst>
  <p:sldIdLst>
    <p:sldId id="393" r:id="rId2"/>
    <p:sldId id="384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2"/>
  </p:normalViewPr>
  <p:slideViewPr>
    <p:cSldViewPr>
      <p:cViewPr varScale="1">
        <p:scale>
          <a:sx n="149" d="100"/>
          <a:sy n="149" d="100"/>
        </p:scale>
        <p:origin x="207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0B54B4-C05C-4199-80E2-F0C1195FC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C40F14-EB18-471D-9A41-B46EF871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3DDC70-7D20-4481-A869-35D73D23B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AFEA9539-0C34-43FB-B339-9E70DB187D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FF2EC3DE-A9CD-49F2-818B-08AA9A64A7C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69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2E95307-4307-4DF2-99B9-73081273E4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B32ADA-545C-478E-A5BC-2CD6052CD6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96EFC-C1B7-4383-BB81-3C09DFE94C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10892B9-9407-45A3-9F60-1989E0CB04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01A21E0-334D-4893-8079-BECC89596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1AEACBB1-9ED1-4D41-B206-E11EFE38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DEA25A67-7479-49F0-9987-907BF6DFC02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37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9144000" cy="6858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34BB4625-D36E-472B-89A4-BF54A9A65056}"/>
              </a:ext>
            </a:extLst>
          </p:cNvPr>
          <p:cNvSpPr txBox="1">
            <a:spLocks/>
          </p:cNvSpPr>
          <p:nvPr/>
        </p:nvSpPr>
        <p:spPr>
          <a:xfrm>
            <a:off x="877888" y="1447800"/>
            <a:ext cx="3800475" cy="409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2" y="2132856"/>
            <a:ext cx="3847594" cy="3384376"/>
          </a:xfrm>
        </p:spPr>
        <p:txBody>
          <a:bodyPr anchor="t"/>
          <a:lstStyle>
            <a:lvl1pPr>
              <a:defRPr sz="3200" b="1" baseline="0">
                <a:solidFill>
                  <a:srgbClr val="4F7B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77888" y="1268412"/>
            <a:ext cx="3848348" cy="746051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6209"/>
            <a:ext cx="3096344" cy="4311024"/>
          </a:xfrm>
          <a:prstGeom prst="rect">
            <a:avLst/>
          </a:prstGeom>
          <a:ln>
            <a:solidFill>
              <a:srgbClr val="4F7B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32FE-9C5D-445A-9190-B8995C01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618-6913-4EF2-9F57-31E199F82E4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7412A-7669-48AA-AE98-821AE73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089-2D7C-404C-9FE3-1F5138143B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AD1BF0-A287-49C9-A418-D0F1E57BD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53045AF-CCED-468B-9F7D-57285A7E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1FE55-87D4-4F21-BE5D-DAB0E1AE823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7FA2424-CD0D-48A6-B127-5D4887D5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4D36931-E4AE-43D0-8915-62CDB481E5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7BB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90ECB17A-DC05-446E-9D1B-56254D1D8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z="4000" dirty="0"/>
              <a:t>Βασικές Αρχές Μέτρησης</a:t>
            </a:r>
            <a:endParaRPr lang="en-US" altLang="en-US" sz="40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BD9228-FF3E-428E-B65A-3E489F3E72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l-GR" altLang="en-US" sz="2800" b="1" dirty="0">
                <a:solidFill>
                  <a:srgbClr val="FF6600"/>
                </a:solidFill>
              </a:rPr>
              <a:t>Κεφάλαιο 2</a:t>
            </a:r>
            <a:endParaRPr lang="en-GB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Είδη μεταβλητών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68786"/>
            <a:ext cx="8064896" cy="4472581"/>
          </a:xfrm>
        </p:spPr>
        <p:txBody>
          <a:bodyPr/>
          <a:lstStyle/>
          <a:p>
            <a:pPr algn="just"/>
            <a:r>
              <a:rPr lang="el-GR" b="1" dirty="0"/>
              <a:t>Ποιοτικές μεταβλητές </a:t>
            </a:r>
            <a:r>
              <a:rPr lang="el-GR" dirty="0"/>
              <a:t>(</a:t>
            </a:r>
            <a:r>
              <a:rPr lang="en-US" dirty="0"/>
              <a:t>qualitative variables)</a:t>
            </a:r>
            <a:r>
              <a:rPr lang="el-GR" dirty="0"/>
              <a:t>: </a:t>
            </a:r>
            <a:r>
              <a:rPr lang="el-GR" sz="1800" b="0" i="0" u="none" strike="noStrike" baseline="0" dirty="0"/>
              <a:t>μεταβάλλονται σε είδος </a:t>
            </a:r>
            <a:r>
              <a:rPr lang="el-GR" dirty="0"/>
              <a:t>ενώ οι τιμές τους εκφράζονται με λέξεις</a:t>
            </a:r>
            <a:r>
              <a:rPr lang="el-GR" sz="1800" b="0" i="0" u="none" strike="noStrike" baseline="0" dirty="0"/>
              <a:t> </a:t>
            </a:r>
          </a:p>
          <a:p>
            <a:pPr lvl="1" algn="just"/>
            <a:r>
              <a:rPr lang="el-GR" b="0" i="0" u="none" strike="noStrike" baseline="0" dirty="0"/>
              <a:t>π.χ., το φύλο, η εθνικότητα, το θρήσκευμα, η οικογενειακή κατάσταση κ.ά., </a:t>
            </a:r>
          </a:p>
          <a:p>
            <a:pPr algn="just"/>
            <a:r>
              <a:rPr lang="el-GR" b="1" dirty="0"/>
              <a:t>Ποσοτικές μεταβλητές</a:t>
            </a:r>
            <a:r>
              <a:rPr lang="el-GR" dirty="0"/>
              <a:t> (</a:t>
            </a:r>
            <a:r>
              <a:rPr lang="en-US" dirty="0"/>
              <a:t>quantitative variables</a:t>
            </a:r>
            <a:r>
              <a:rPr lang="el-GR" dirty="0"/>
              <a:t>): </a:t>
            </a:r>
            <a:r>
              <a:rPr lang="el-GR" sz="1800" b="0" i="0" u="none" strike="noStrike" baseline="0" dirty="0"/>
              <a:t>μεταβάλλονται σε ποσό ενώ οι τιμές τους είναι αριθμοί αναφερόμενοι σε συγκεκριμένες μονάδες</a:t>
            </a:r>
          </a:p>
          <a:p>
            <a:pPr lvl="1" algn="just"/>
            <a:r>
              <a:rPr lang="el-GR" b="0" i="0" u="none" strike="noStrike" baseline="0" dirty="0"/>
              <a:t>π.χ.</a:t>
            </a:r>
            <a:r>
              <a:rPr lang="el-GR" dirty="0"/>
              <a:t>, το </a:t>
            </a:r>
            <a:r>
              <a:rPr lang="el-GR" sz="1600" b="0" i="0" u="none" strike="noStrike" baseline="0" dirty="0"/>
              <a:t>βάρος, το ύψος, ο δείκτης νοημοσύνης, η αρτηριακή πίεση κ.ά., </a:t>
            </a:r>
            <a:endParaRPr lang="el-GR" b="0" i="0" u="none" strike="noStrike" baseline="0" dirty="0"/>
          </a:p>
          <a:p>
            <a:pPr algn="just"/>
            <a:r>
              <a:rPr lang="el-GR" b="1" dirty="0"/>
              <a:t>Ασυνεχείς ή διακριτές μεταβλητές </a:t>
            </a:r>
            <a:r>
              <a:rPr lang="el-GR" dirty="0"/>
              <a:t>(</a:t>
            </a:r>
            <a:r>
              <a:rPr lang="en-US" dirty="0"/>
              <a:t>discrete variables)</a:t>
            </a:r>
            <a:r>
              <a:rPr lang="el-GR" dirty="0"/>
              <a:t>: </a:t>
            </a:r>
            <a:r>
              <a:rPr lang="el-GR" sz="1800" b="0" i="0" u="none" strike="noStrike" baseline="0" dirty="0"/>
              <a:t>περιλαμβάνουν μόνο έναν συγκεκριμένο (περιορισμένο) αριθμό μετρήσιμων τιμών</a:t>
            </a:r>
          </a:p>
          <a:p>
            <a:pPr algn="just"/>
            <a:r>
              <a:rPr lang="el-GR" b="1" dirty="0"/>
              <a:t>Συνεχείς μεταβλητές </a:t>
            </a:r>
            <a:r>
              <a:rPr lang="el-GR" dirty="0"/>
              <a:t>(</a:t>
            </a:r>
            <a:r>
              <a:rPr lang="en-US" dirty="0"/>
              <a:t>continuous variables)</a:t>
            </a:r>
            <a:r>
              <a:rPr lang="el-GR" dirty="0"/>
              <a:t>: </a:t>
            </a:r>
            <a:r>
              <a:rPr lang="el-GR" sz="1800" b="0" i="0" u="none" strike="noStrike" baseline="0" dirty="0"/>
              <a:t>λάβουν οποιαδήποτε τιμή ανάμεσα στη χαμηλότερη και την υψηλότερη τιμή της κλίμακας που χρησιμοποιείται για τη μέτρησή τους</a:t>
            </a:r>
          </a:p>
          <a:p>
            <a:pPr lvl="1" algn="just"/>
            <a:r>
              <a:rPr lang="el-GR" dirty="0"/>
              <a:t>Α</a:t>
            </a:r>
            <a:r>
              <a:rPr lang="el-GR" b="0" i="0" u="none" strike="noStrike" baseline="0" dirty="0"/>
              <a:t>υτή η μέτρηση δεν ολοκληρώνεται –τουλάχιστον θεωρητικά– ποτέ.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10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2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Είδη μεταβλητών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/>
            <a:r>
              <a:rPr lang="el-GR" sz="2000" b="1" dirty="0"/>
              <a:t>Εξαρτημένη μεταβλητή </a:t>
            </a:r>
            <a:r>
              <a:rPr lang="el-GR" sz="2000" dirty="0"/>
              <a:t>(</a:t>
            </a:r>
            <a:r>
              <a:rPr lang="en-US" sz="2000" dirty="0"/>
              <a:t>dependent variable</a:t>
            </a:r>
            <a:r>
              <a:rPr lang="el-GR" sz="2000" dirty="0"/>
              <a:t>): </a:t>
            </a:r>
            <a:r>
              <a:rPr lang="el-GR" sz="2000" b="0" i="0" u="none" strike="noStrike" baseline="0" dirty="0"/>
              <a:t>σε ένα πείραμα ή σε μία έρευνα είναι η μεταβλητή που μετρούμε </a:t>
            </a:r>
          </a:p>
          <a:p>
            <a:pPr lvl="1" algn="just"/>
            <a:r>
              <a:rPr lang="el-GR" sz="1800" dirty="0"/>
              <a:t>τα</a:t>
            </a:r>
            <a:r>
              <a:rPr lang="el-GR" sz="1800" b="0" i="0" u="none" strike="noStrike" baseline="0" dirty="0"/>
              <a:t> δεδομένα της έρευνάς μας (π.χ., ο χρόνος αντίδρασης, ο δείκτης νοημοσύνης, η μνημονική ικανότητα, το ύψος, το βάρος κ.λπ.)</a:t>
            </a:r>
            <a:endParaRPr lang="el-GR" sz="1800" dirty="0"/>
          </a:p>
          <a:p>
            <a:pPr algn="just"/>
            <a:r>
              <a:rPr lang="el-GR" sz="2000" b="1" dirty="0"/>
              <a:t>Ανεξάρτητη μεταβλητή </a:t>
            </a:r>
            <a:r>
              <a:rPr lang="el-GR" sz="2000" dirty="0"/>
              <a:t>(</a:t>
            </a:r>
            <a:r>
              <a:rPr lang="en-US" sz="2000" dirty="0"/>
              <a:t>independent variable</a:t>
            </a:r>
            <a:r>
              <a:rPr lang="el-GR" sz="2000" dirty="0"/>
              <a:t>): </a:t>
            </a:r>
            <a:r>
              <a:rPr lang="el-GR" sz="2000" b="0" i="0" u="none" strike="noStrike" baseline="0" dirty="0"/>
              <a:t>η μεταβλητή την οποία ο ερευνητής χειρίζεται για να διαπιστώσει αν ασκεί κάποια επίδραση επάνω στην εξαρτημένη μεταβλητή</a:t>
            </a:r>
          </a:p>
          <a:p>
            <a:pPr lvl="1" algn="just"/>
            <a:r>
              <a:rPr lang="el-GR" sz="1800" dirty="0"/>
              <a:t>καφεΐνη </a:t>
            </a:r>
            <a:r>
              <a:rPr lang="en-US" sz="1800" dirty="0"/>
              <a:t>vs. </a:t>
            </a:r>
            <a:r>
              <a:rPr lang="el-GR" sz="1800" dirty="0" err="1"/>
              <a:t>ψευδοφάρμακο</a:t>
            </a:r>
            <a:r>
              <a:rPr lang="el-GR" sz="1800" dirty="0"/>
              <a:t> (</a:t>
            </a:r>
            <a:r>
              <a:rPr lang="en-US" sz="1800" dirty="0"/>
              <a:t>placebo)</a:t>
            </a:r>
            <a:endParaRPr lang="el-G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11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29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Είδη στατιστικής επεξεργασίας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68786"/>
            <a:ext cx="8064896" cy="4400574"/>
          </a:xfrm>
        </p:spPr>
        <p:txBody>
          <a:bodyPr/>
          <a:lstStyle/>
          <a:p>
            <a:pPr algn="just"/>
            <a:r>
              <a:rPr lang="el-GR" sz="2000" b="1" dirty="0"/>
              <a:t>ΠΕΡΙΓΡΑΦΙΚΗ ΣΤΑΤΙΣΤΙΚΗ (</a:t>
            </a:r>
            <a:r>
              <a:rPr lang="en-US" sz="2000" b="1" dirty="0"/>
              <a:t>DESCRIPTIVE STATISTICS)</a:t>
            </a:r>
            <a:endParaRPr lang="el-GR" sz="2000" b="1" dirty="0"/>
          </a:p>
          <a:p>
            <a:pPr lvl="1" algn="just"/>
            <a:r>
              <a:rPr lang="el-GR" sz="1800" dirty="0">
                <a:cs typeface="Arial" charset="0"/>
              </a:rPr>
              <a:t>Τη χρησιμοποιούμε για να περιγράψουμε και να οργανώσουμε τα δεδομένα που συλλέξαμε από την έρευνά μας είτε σε μορφή πίνακα είτε σε μορφή γραφικής αναπαράστασης</a:t>
            </a:r>
          </a:p>
          <a:p>
            <a:pPr lvl="1" algn="just"/>
            <a:r>
              <a:rPr lang="el-GR" sz="1800" dirty="0">
                <a:cs typeface="Arial" charset="0"/>
              </a:rPr>
              <a:t>Παραδείγματα: μέσος όρος, τυπική απόκλιση, πίνακες συχνοτήτων, κυκλικό διάγραμμα, ιστόγραμμα συχνότητας</a:t>
            </a:r>
          </a:p>
          <a:p>
            <a:pPr algn="just"/>
            <a:r>
              <a:rPr lang="el-GR" sz="2000" b="1" dirty="0"/>
              <a:t>ΕΠΑΓΩΓΙΚΗ ΣΤΑΤΙΣΤΙΚΗ (</a:t>
            </a:r>
            <a:r>
              <a:rPr lang="en-US" sz="2000" b="1" dirty="0"/>
              <a:t>INFERENTIAL STATISTICS)</a:t>
            </a:r>
            <a:endParaRPr lang="el-GR" sz="2000" b="1" dirty="0"/>
          </a:p>
          <a:p>
            <a:pPr lvl="1" algn="just"/>
            <a:r>
              <a:rPr lang="el-GR" sz="1800" dirty="0">
                <a:cs typeface="Arial" charset="0"/>
              </a:rPr>
              <a:t>Τη χρησιμοποιούμε όταν θέλουμε να εξάγουμε συμπεράσματα για μια μεγάλη ομάδα ατόμων (ΠΛΗΘΥΣΜΟ), βασιζόμενοι μόνο στα δεδομένα που συλλέξαμε από μια μικρότερη ομάδα ατόμων (ΔΕΙΓΜΑ)</a:t>
            </a:r>
          </a:p>
          <a:p>
            <a:pPr lvl="1" algn="just"/>
            <a:r>
              <a:rPr lang="el-GR" sz="1800" dirty="0">
                <a:cs typeface="Arial" charset="0"/>
              </a:rPr>
              <a:t>Παραδείγματα: κριτήριο </a:t>
            </a:r>
            <a:r>
              <a:rPr lang="en-US" sz="1800" dirty="0">
                <a:cs typeface="Arial" charset="0"/>
              </a:rPr>
              <a:t>t, </a:t>
            </a:r>
            <a:r>
              <a:rPr lang="el-GR" sz="1800" dirty="0">
                <a:cs typeface="Arial" charset="0"/>
              </a:rPr>
              <a:t>ΑΝΟ</a:t>
            </a:r>
            <a:r>
              <a:rPr lang="en-US" sz="1800" dirty="0">
                <a:cs typeface="Arial" charset="0"/>
              </a:rPr>
              <a:t>VA</a:t>
            </a:r>
            <a:r>
              <a:rPr lang="el-GR" sz="1800" dirty="0">
                <a:cs typeface="Arial" charset="0"/>
              </a:rPr>
              <a:t>, παλινδρόμηση, </a:t>
            </a:r>
            <a:r>
              <a:rPr lang="en-US" sz="1800" dirty="0">
                <a:cs typeface="Arial" charset="0"/>
              </a:rPr>
              <a:t>SEM</a:t>
            </a:r>
            <a:r>
              <a:rPr lang="el-GR" sz="1800" dirty="0">
                <a:cs typeface="Arial" charset="0"/>
              </a:rPr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12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77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Μερικές βασικές έννοιες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/>
            <a:r>
              <a:rPr lang="el-GR" sz="2000" b="1" dirty="0"/>
              <a:t>Πληθυσμός</a:t>
            </a:r>
            <a:r>
              <a:rPr lang="el-GR" sz="2000" dirty="0"/>
              <a:t> (</a:t>
            </a:r>
            <a:r>
              <a:rPr lang="en-US" sz="2000" dirty="0"/>
              <a:t>population)</a:t>
            </a:r>
            <a:r>
              <a:rPr lang="el-GR" sz="2000" dirty="0"/>
              <a:t>: το σύνολο των παρατηρήσεων 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b="1" dirty="0"/>
              <a:t>Δείγμα </a:t>
            </a:r>
            <a:r>
              <a:rPr lang="el-GR" sz="2000" dirty="0"/>
              <a:t>(</a:t>
            </a:r>
            <a:r>
              <a:rPr lang="en-US" sz="2000" dirty="0"/>
              <a:t>sample)</a:t>
            </a:r>
            <a:r>
              <a:rPr lang="el-GR" sz="2000" dirty="0"/>
              <a:t>: ένα υποσύνολο του πληθυσμού, το οποίο μελετάμε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b="1" dirty="0"/>
              <a:t>Αντιπροσωπευτικό δείγμα </a:t>
            </a:r>
            <a:r>
              <a:rPr lang="el-GR" sz="2000" dirty="0"/>
              <a:t>(</a:t>
            </a:r>
            <a:r>
              <a:rPr lang="en-US" sz="2000" dirty="0"/>
              <a:t>representative sample</a:t>
            </a:r>
            <a:r>
              <a:rPr lang="el-GR" sz="2000" dirty="0"/>
              <a:t>): δείγμα που αντικατοπτρίζει με ακρίβεια τα χαρακτηριστικά που συνθέτουν τον πληθυσμό (μικρογραφία του)</a:t>
            </a:r>
          </a:p>
          <a:p>
            <a:pPr algn="just"/>
            <a:endParaRPr lang="el-GR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69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Μερικές βασικές έννοιες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b="1" dirty="0"/>
              <a:t>Παράμετροι</a:t>
            </a:r>
            <a:r>
              <a:rPr lang="el-GR" sz="2000" dirty="0"/>
              <a:t> (</a:t>
            </a:r>
            <a:r>
              <a:rPr lang="en-US" sz="2000" dirty="0"/>
              <a:t>parameters)</a:t>
            </a:r>
            <a:r>
              <a:rPr lang="el-GR" sz="2000" dirty="0"/>
              <a:t>: Οι αριθμητικές τιμές που συνοψίζουν τα δεδομένα του πληθυσμού</a:t>
            </a:r>
          </a:p>
          <a:p>
            <a:pPr algn="just">
              <a:spcAft>
                <a:spcPts val="1200"/>
              </a:spcAft>
            </a:pPr>
            <a:r>
              <a:rPr lang="el-GR" sz="2000" b="1" dirty="0"/>
              <a:t>Στατιστικοί δείκτες </a:t>
            </a:r>
            <a:r>
              <a:rPr lang="el-GR" sz="2000" dirty="0"/>
              <a:t>(</a:t>
            </a:r>
            <a:r>
              <a:rPr lang="en-US" sz="2000" dirty="0"/>
              <a:t>statistics)</a:t>
            </a:r>
            <a:r>
              <a:rPr lang="el-GR" sz="2000" dirty="0"/>
              <a:t>: Οι αριθμητικές τιμές που συνοψίζουν τα δεδομένα του δείγματος</a:t>
            </a:r>
          </a:p>
          <a:p>
            <a:pPr algn="just">
              <a:spcAft>
                <a:spcPts val="1200"/>
              </a:spcAft>
            </a:pPr>
            <a:r>
              <a:rPr lang="el-GR" sz="2000" b="1" dirty="0"/>
              <a:t>Τυχαία δειγματοληψία </a:t>
            </a:r>
            <a:r>
              <a:rPr lang="el-GR" sz="2000" dirty="0"/>
              <a:t>(</a:t>
            </a:r>
            <a:r>
              <a:rPr lang="en-US" sz="2000" dirty="0"/>
              <a:t>random sampling</a:t>
            </a:r>
            <a:r>
              <a:rPr lang="el-GR" sz="2000" dirty="0"/>
              <a:t>): </a:t>
            </a:r>
            <a:r>
              <a:rPr lang="el-GR" sz="2000" b="0" i="0" u="none" strike="noStrike" baseline="0" dirty="0"/>
              <a:t>κάθε μέλος του πληθυσμού έχει ακριβώς τις ίδιες πιθανότητες με όλα τα υπόλοιπα μέλη του πληθυσμού να </a:t>
            </a:r>
            <a:r>
              <a:rPr lang="el-GR" sz="2000" b="0" i="0" u="none" strike="noStrike" baseline="0" dirty="0" err="1"/>
              <a:t>πιλεγεί</a:t>
            </a:r>
            <a:r>
              <a:rPr lang="el-GR" sz="2000" b="0" i="0" u="none" strike="noStrike" baseline="0" dirty="0"/>
              <a:t> στο δείγμα.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14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347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Μέθοδοι στατιστικής επεξεργασίας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/>
            <a:r>
              <a:rPr lang="el-GR" sz="2000" b="1" dirty="0"/>
              <a:t>ΠΑΡΑΜΕΤΡΙΚΕΣ ΜΕΘΟΔΟΙ </a:t>
            </a:r>
            <a:r>
              <a:rPr lang="el-GR" sz="2000" dirty="0"/>
              <a:t>(</a:t>
            </a:r>
            <a:r>
              <a:rPr lang="en-US" sz="2000" dirty="0"/>
              <a:t>PARAMETRIC STATISTICS)</a:t>
            </a:r>
            <a:endParaRPr lang="el-GR" sz="2000" dirty="0"/>
          </a:p>
          <a:p>
            <a:pPr lvl="1" algn="just"/>
            <a:r>
              <a:rPr lang="el-GR" sz="1800" b="0" i="0" u="none" strike="noStrike" baseline="0" dirty="0"/>
              <a:t>Στατιστικές μέθοδοι που βασίζονται στην πρότερη γνώση ή υπόθεση αναφορικά με συγκεκριμένα χαρακτηριστικά του πληθυσμού (π.χ., κατανομή τιμών)</a:t>
            </a:r>
            <a:endParaRPr lang="el-GR" sz="1800" dirty="0"/>
          </a:p>
          <a:p>
            <a:pPr algn="just"/>
            <a:endParaRPr lang="el-GR" dirty="0"/>
          </a:p>
          <a:p>
            <a:pPr algn="just"/>
            <a:r>
              <a:rPr lang="el-GR" sz="2000" b="1" dirty="0"/>
              <a:t>ΜΗ ΠΑΡΑΜΕΤΡΙΚΕΣ ΜΕΘΟΔΟΙ </a:t>
            </a:r>
            <a:r>
              <a:rPr lang="el-GR" sz="2000" dirty="0"/>
              <a:t>(</a:t>
            </a:r>
            <a:r>
              <a:rPr lang="en-US" sz="2000" dirty="0"/>
              <a:t>NON-PARAMETRIC STATISTICS)</a:t>
            </a:r>
            <a:endParaRPr lang="el-GR" sz="2000" dirty="0"/>
          </a:p>
          <a:p>
            <a:pPr lvl="1" algn="just"/>
            <a:r>
              <a:rPr lang="el-GR" sz="1800" dirty="0"/>
              <a:t>Στατιστικές μέθοδοι που δεν προϋποθέτουν υποθέσεις για τις πληθυσμιακές παραμέτρους</a:t>
            </a:r>
          </a:p>
          <a:p>
            <a:pPr lvl="1" algn="just"/>
            <a:r>
              <a:rPr lang="el-GR" sz="1800" dirty="0"/>
              <a:t>Δεν είναι τόσο ισχυρές όσο οι παραμετρικές μέθοδοι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15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60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Σύγκριση παραμετρικών και μη παραμετρικών στατιστικών κριτηρίων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16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6795E36-7B6B-448C-B0BF-343CBFFA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47" y="2274218"/>
            <a:ext cx="7657706" cy="40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8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42CD37-7936-4DDB-B187-5B8431C7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l-GR" altLang="en-US" dirty="0"/>
              <a:t>Μαθησιακοί στόχοι</a:t>
            </a:r>
            <a:endParaRPr lang="en-GB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86EE7F4-5EF2-45F2-B6E2-F23AFA61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136904" cy="439248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600"/>
              </a:spcAft>
              <a:buNone/>
              <a:defRPr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τέλος αυτής της ενότητας θα είστε σε θέση: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PFCatalogLight-Regular"/>
              </a:rPr>
              <a:t>να κατανοείτε τα διαφορετικά επίπεδα μέτρησης,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PFCatalogLight-Regular"/>
              </a:rPr>
              <a:t>να κατανοείτε τις βασικές διαφορές μεταξύ των διαφορετικών κλιμάκων μέτρησης,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PFCatalogLight-Regular"/>
              </a:rPr>
              <a:t>να διακρίνετε τα διαφορετικά είδη μεταβλητών και τον τρόπο με τον οποίο χρησιμοποιούνται στην έρευνα,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PFCatalogLight-Regular"/>
              </a:rPr>
              <a:t>να γνωρίζετε τις ομοιότητες και διαφορές των διαφορετικών επιπέδων στατιστικής επεξεργασίας δεδομένων,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PFCatalogLight-Regular"/>
              </a:rPr>
              <a:t>να κατέχετε τις βασικές έννοιες, όπως πληθυσμός, δείγμα, τυχαία δειγματοληψία και αντιπροσωπευτικό δείγμα, καθώς και τον ρόλο που παίζουν στη στατιστική, και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PFCatalogLight-Regular"/>
              </a:rPr>
              <a:t>να γνωρίζετε πότε και γιατί θα πρέπει να χρησιμοποιήσετε ένα παραμετρικό ή ένα μη παραμετρικό κριτήριο.</a:t>
            </a:r>
            <a:endParaRPr lang="el-GR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D1BD417F-CD7A-41D8-956F-4359D41A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400" dirty="0">
                <a:latin typeface="+mn-lt"/>
              </a:rPr>
              <a:t>2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Η μέτρηση στην επιστήμη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b="1" dirty="0"/>
              <a:t>Μέτρηση </a:t>
            </a:r>
            <a:r>
              <a:rPr lang="el-GR" sz="2000" dirty="0"/>
              <a:t>(</a:t>
            </a:r>
            <a:r>
              <a:rPr lang="en-US" sz="2000" dirty="0"/>
              <a:t>measurement)</a:t>
            </a:r>
            <a:r>
              <a:rPr lang="en-US" sz="2000" b="1" dirty="0"/>
              <a:t>:</a:t>
            </a:r>
            <a:r>
              <a:rPr lang="el-GR" sz="2000" dirty="0"/>
              <a:t> </a:t>
            </a:r>
            <a:r>
              <a:rPr lang="el-GR" altLang="el-GR" sz="2000" dirty="0"/>
              <a:t>Είναι μια διαδικασία κατά την οποία προσδίδουμε αριθμητικά δεδομένα σε κάποιο αντικείμενο, σύμφωνα με κάποιους λογικά καθορισμένους κανόνες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 </a:t>
            </a:r>
            <a:r>
              <a:rPr lang="el-GR" sz="2000" b="1" dirty="0"/>
              <a:t>Κλίμακα μέτρησης </a:t>
            </a:r>
            <a:r>
              <a:rPr lang="el-GR" sz="2000" dirty="0"/>
              <a:t>(</a:t>
            </a:r>
            <a:r>
              <a:rPr lang="en-US" sz="2000" dirty="0"/>
              <a:t>scale of measurement): </a:t>
            </a:r>
            <a:r>
              <a:rPr lang="el-GR" sz="2000" dirty="0"/>
              <a:t>Κάθε χαρακτηριστικό που</a:t>
            </a:r>
            <a:r>
              <a:rPr lang="en-US" sz="2000" dirty="0"/>
              <a:t> </a:t>
            </a:r>
            <a:r>
              <a:rPr lang="el-GR" sz="2000" dirty="0"/>
              <a:t>μελετούμε απαιτεί και</a:t>
            </a:r>
            <a:r>
              <a:rPr lang="en-US" sz="2000" dirty="0"/>
              <a:t> </a:t>
            </a:r>
            <a:r>
              <a:rPr lang="el-GR" sz="2000" dirty="0"/>
              <a:t>διαφορετικούς κανόνες σύμφωνα με τους οποίους</a:t>
            </a:r>
            <a:r>
              <a:rPr lang="en-US" sz="2000" dirty="0"/>
              <a:t> </a:t>
            </a:r>
            <a:r>
              <a:rPr lang="el-GR" sz="2000" dirty="0"/>
              <a:t>του προσδίδονται αριθμητικά δεδομένα. </a:t>
            </a:r>
            <a:endParaRPr lang="en-US" sz="2000" dirty="0"/>
          </a:p>
          <a:p>
            <a:pPr lvl="1" algn="just">
              <a:spcAft>
                <a:spcPts val="1200"/>
              </a:spcAft>
            </a:pPr>
            <a:r>
              <a:rPr lang="el-GR" sz="2000" dirty="0"/>
              <a:t>Κάθε συγκεκριμένο σύνολο από τέτοιους κανόνες ορίζει μία</a:t>
            </a:r>
            <a:r>
              <a:rPr lang="en-US" sz="2000" dirty="0"/>
              <a:t> </a:t>
            </a:r>
            <a:r>
              <a:rPr lang="en-US" sz="2000" dirty="0" err="1"/>
              <a:t>κλίμ</a:t>
            </a:r>
            <a:r>
              <a:rPr lang="en-US" sz="2000" dirty="0"/>
              <a:t>ακα μέτρησης (scale of measurement).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9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Κατηγορική (</a:t>
            </a:r>
            <a:r>
              <a:rPr lang="en-US" dirty="0"/>
              <a:t>nominal)</a:t>
            </a:r>
            <a:r>
              <a:rPr lang="el-GR" dirty="0"/>
              <a:t> κλίμακα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Οι αριθμοί της κλίμακας χρησιμοποιούνται μόνο ως σύστημα κατηγοριοποίησης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Τα χαρακτηριστικά που μετράμε απλά κατατάσσονται ή ταξινομούνται σε κατηγορίες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Κάθε άτομο μπορεί να τοποθετηθεί μόνο σε μία κατηγορία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Οι αριθμοί που χρησιμοποιούνται σε αυτή την κλίμακα δεν έχουν αριθμητικές ιδιότητες (π.χ., δεν μπορούν να προστεθούν)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Παράδειγμα: </a:t>
            </a:r>
            <a:r>
              <a:rPr lang="el-GR" sz="2000" b="1" dirty="0"/>
              <a:t>Το φύλο </a:t>
            </a:r>
            <a:r>
              <a:rPr lang="el-GR" sz="2000" dirty="0"/>
              <a:t>(0 = Γυναίκα, 1 = Άνδρας)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4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Ιεραρχική (</a:t>
            </a:r>
            <a:r>
              <a:rPr lang="en-US" dirty="0"/>
              <a:t>ordinal</a:t>
            </a:r>
            <a:r>
              <a:rPr lang="el-GR" dirty="0"/>
              <a:t>) κλίμακα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dirty="0"/>
              <a:t>Οι αριθμοί της κλίμακας χρησιμοποιούνται για να αποδώσουν θέση ή σειρά σε μια ομάδα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Ιεραρχεί ανθρώπους, αντικείμενα ή καταστάσεις κατά μήκος ενός συνεχούς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Εκφράζει τη θέση που έχει κάποιος ή κάτι σε μια ομάδα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Δεν μας δίνει πληροφορίες για τη διαφορά που υπάρχει ανάμεσα στις θέσεις κατάταξης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Παράδειγμα: </a:t>
            </a:r>
            <a:r>
              <a:rPr lang="el-GR" sz="2000" b="1" dirty="0"/>
              <a:t>Η Εκπαιδευτική Βαθμίδα </a:t>
            </a:r>
            <a:r>
              <a:rPr lang="el-GR" sz="2000" dirty="0"/>
              <a:t>(1 = απόφοιτος δημοτικού, 2 = απόφοιτος γυμνασίου, 3 = απόφοιτος λυκείου, 4 = απόφοιτος ΑΕΙ)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5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9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Κλίμακα ίσων διαστημάτων (</a:t>
            </a:r>
            <a:r>
              <a:rPr lang="en-US" dirty="0"/>
              <a:t>interval)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dirty="0"/>
              <a:t>Μας δίνει πληροφορίες για τις διαφορές που υπάρχουν </a:t>
            </a:r>
            <a:r>
              <a:rPr lang="en-US" sz="2000" dirty="0"/>
              <a:t>  </a:t>
            </a:r>
            <a:r>
              <a:rPr lang="el-GR" sz="2000" dirty="0"/>
              <a:t>ανάμεσα στις θέσεις μιας κατάταξης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Ίσες διαφορές μεταξύ αριθμών δηλώνουν ίσες διαφορές στο χαρακτηριστικό που </a:t>
            </a:r>
            <a:r>
              <a:rPr lang="el-GR" sz="2000" dirty="0" err="1">
                <a:cs typeface="Arial" charset="0"/>
              </a:rPr>
              <a:t>μετράται</a:t>
            </a:r>
            <a:endParaRPr lang="el-GR" sz="2000" dirty="0">
              <a:cs typeface="Arial" charset="0"/>
            </a:endParaRPr>
          </a:p>
          <a:p>
            <a:pPr algn="just">
              <a:spcAft>
                <a:spcPts val="1200"/>
              </a:spcAft>
            </a:pPr>
            <a:r>
              <a:rPr lang="el-GR" sz="2000" dirty="0"/>
              <a:t>Δεν υπάρχει η έννοια του «απόλυτου μηδέν»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Δεν μπορούμε να χρησιμοποιούμε χαρακτηρισμούς που περιέχουν αναλογίες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Παράδειγμα: </a:t>
            </a:r>
            <a:r>
              <a:rPr lang="el-GR" sz="2000" b="1" dirty="0"/>
              <a:t>Η θερμοκρασία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6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7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Αναλογική (</a:t>
            </a:r>
            <a:r>
              <a:rPr lang="en-US" dirty="0"/>
              <a:t>ratio) </a:t>
            </a:r>
            <a:r>
              <a:rPr lang="el-GR" dirty="0"/>
              <a:t>κλίμακα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Η κλίμακα που έχει το «απόλυτο μηδέν» και στην οποία η αναλογίες έχουν νόημα</a:t>
            </a:r>
          </a:p>
          <a:p>
            <a:pPr lvl="1" algn="just">
              <a:spcAft>
                <a:spcPts val="1200"/>
              </a:spcAft>
            </a:pPr>
            <a:r>
              <a:rPr lang="el-GR" sz="1800" dirty="0">
                <a:cs typeface="Arial" charset="0"/>
              </a:rPr>
              <a:t>Το αντικείμενο Α είναι δύο φορές πιο μακρύ από το αντικείμενο Β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Ο αριθμός μηδέν δείχνει απόλυτη απουσία της ιδιότητας που μετράμε</a:t>
            </a:r>
          </a:p>
          <a:p>
            <a:pPr lvl="1" algn="just">
              <a:spcAft>
                <a:spcPts val="1200"/>
              </a:spcAft>
            </a:pPr>
            <a:r>
              <a:rPr lang="el-GR" sz="1800" dirty="0">
                <a:cs typeface="Arial" charset="0"/>
              </a:rPr>
              <a:t>Υπάρχει αντικειμενικό σημείο εκκίνησης 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Μας δίνει τις περισσότερες πληροφορίες καθώς περιλαμβάνει τις ιδιότητες όλων των προηγούμενων κλιμάκων</a:t>
            </a:r>
          </a:p>
          <a:p>
            <a:pPr algn="just">
              <a:spcAft>
                <a:spcPts val="1200"/>
              </a:spcAft>
            </a:pPr>
            <a:r>
              <a:rPr lang="el-GR" sz="2000" dirty="0">
                <a:cs typeface="Arial" charset="0"/>
              </a:rPr>
              <a:t>Παράδειγμα: </a:t>
            </a:r>
            <a:r>
              <a:rPr lang="el-GR" sz="2000" b="1" dirty="0">
                <a:cs typeface="Arial" charset="0"/>
              </a:rPr>
              <a:t>Το βάρος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7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95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Ταξινόμηση δεδομένων με βάση την κλίμακα μέτρησης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54841F3-C493-4F68-A92E-EFB2612A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79" y="2243758"/>
            <a:ext cx="3428642" cy="45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Μεταβλητές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l-GR" sz="2000" dirty="0">
                <a:cs typeface="Arial" charset="0"/>
              </a:rPr>
              <a:t>Κάθε ιδιότητα ενός αντικειμένου ή μια κατάσταση που παίρνει διαφορετικές τιμές. Οι τιμές αυτές δεν είναι απαραίτητο να είναι αριθμητικές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el-GR" sz="2000" dirty="0">
                <a:cs typeface="Arial" charset="0"/>
              </a:rPr>
              <a:t>Παραδείγματα: </a:t>
            </a:r>
          </a:p>
          <a:p>
            <a:pPr lvl="1" algn="just"/>
            <a:r>
              <a:rPr lang="el-GR" sz="1800" b="1" dirty="0">
                <a:cs typeface="Arial" charset="0"/>
              </a:rPr>
              <a:t>Σχολική επίδοση</a:t>
            </a:r>
            <a:r>
              <a:rPr lang="el-GR" sz="1800" dirty="0">
                <a:cs typeface="Arial" charset="0"/>
              </a:rPr>
              <a:t>, </a:t>
            </a:r>
            <a:r>
              <a:rPr lang="el-GR" sz="1800" b="1" dirty="0">
                <a:cs typeface="Arial" charset="0"/>
              </a:rPr>
              <a:t>επαγγελματική επιτυχία</a:t>
            </a:r>
            <a:r>
              <a:rPr lang="el-GR" sz="1800" dirty="0">
                <a:cs typeface="Arial" charset="0"/>
              </a:rPr>
              <a:t>, </a:t>
            </a:r>
            <a:r>
              <a:rPr lang="el-GR" sz="1800" b="1" dirty="0">
                <a:cs typeface="Arial" charset="0"/>
              </a:rPr>
              <a:t>βάρος, νοημοσύνη</a:t>
            </a:r>
            <a:r>
              <a:rPr lang="el-GR" sz="1800" dirty="0">
                <a:cs typeface="Arial" charset="0"/>
              </a:rPr>
              <a:t>, </a:t>
            </a:r>
            <a:r>
              <a:rPr lang="el-GR" sz="1800" b="1" dirty="0">
                <a:cs typeface="Arial" charset="0"/>
              </a:rPr>
              <a:t>στάση απέναντι στον ρατσισμό</a:t>
            </a:r>
            <a:r>
              <a:rPr lang="el-GR" sz="1800" dirty="0">
                <a:cs typeface="Arial" charset="0"/>
              </a:rPr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9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285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Vanho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Vanhove" id="{EA4D7CFF-F74A-7A48-87D6-C7AA06D573FD}" vid="{963A5AEF-4D68-7B48-B976-AF49F0E9A6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</TotalTime>
  <Words>981</Words>
  <Application>Microsoft Office PowerPoint</Application>
  <PresentationFormat>Προβολή στην οθόνη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PFCatalogLight-Regular</vt:lpstr>
      <vt:lpstr>Wingdings 3</vt:lpstr>
      <vt:lpstr>Theme-Vanhove</vt:lpstr>
      <vt:lpstr>Βασικές Αρχές Μέτρησης</vt:lpstr>
      <vt:lpstr>Μαθησιακοί στόχοι</vt:lpstr>
      <vt:lpstr>Η μέτρηση στην επιστήμη</vt:lpstr>
      <vt:lpstr>Κατηγορική (nominal) κλίμακα</vt:lpstr>
      <vt:lpstr>Ιεραρχική (ordinal) κλίμακα</vt:lpstr>
      <vt:lpstr>Κλίμακα ίσων διαστημάτων (interval)</vt:lpstr>
      <vt:lpstr>Αναλογική (ratio) κλίμακα</vt:lpstr>
      <vt:lpstr>Ταξινόμηση δεδομένων με βάση την κλίμακα μέτρησης</vt:lpstr>
      <vt:lpstr>Μεταβλητές</vt:lpstr>
      <vt:lpstr>Είδη μεταβλητών</vt:lpstr>
      <vt:lpstr>Είδη μεταβλητών</vt:lpstr>
      <vt:lpstr>Είδη στατιστικής επεξεργασίας δεδομένων</vt:lpstr>
      <vt:lpstr>Μερικές βασικές έννοιες</vt:lpstr>
      <vt:lpstr>Μερικές βασικές έννοιες</vt:lpstr>
      <vt:lpstr>Μέθοδοι στατιστικής επεξεργασίας δεδομένων</vt:lpstr>
      <vt:lpstr>Σύγκριση παραμετρικών και μη παραμετρικών στατιστικών κριτηρίων</vt:lpstr>
    </vt:vector>
  </TitlesOfParts>
  <Company>bcuc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jtribe01</dc:creator>
  <cp:lastModifiedBy>Petros Roussos</cp:lastModifiedBy>
  <cp:revision>171</cp:revision>
  <dcterms:created xsi:type="dcterms:W3CDTF">2004-02-18T16:58:05Z</dcterms:created>
  <dcterms:modified xsi:type="dcterms:W3CDTF">2025-01-29T16:05:56Z</dcterms:modified>
</cp:coreProperties>
</file>