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393" r:id="rId2"/>
    <p:sldId id="384" r:id="rId3"/>
    <p:sldId id="395" r:id="rId4"/>
    <p:sldId id="394" r:id="rId5"/>
    <p:sldId id="397" r:id="rId6"/>
    <p:sldId id="396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2"/>
  </p:normalViewPr>
  <p:slideViewPr>
    <p:cSldViewPr>
      <p:cViewPr varScale="1">
        <p:scale>
          <a:sx n="149" d="100"/>
          <a:sy n="149" d="100"/>
        </p:scale>
        <p:origin x="20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z="4000" dirty="0"/>
              <a:t>Παρουσίαση Δεδομένων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5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διαγραμμάτων</a:t>
            </a:r>
            <a:br>
              <a:rPr lang="el-GR" dirty="0"/>
            </a:br>
            <a:r>
              <a:rPr lang="el-GR" dirty="0"/>
              <a:t>για ποιοτικά δεδομένα στο SPSS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10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D7468B7-1EA2-4C68-A135-E6C23352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3163129" cy="291417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49ED223-A8B6-4D5C-8F34-4D3C872C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451311"/>
            <a:ext cx="5265254" cy="3527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FC0179-3C92-45B9-9B87-A845DF445BEE}"/>
              </a:ext>
            </a:extLst>
          </p:cNvPr>
          <p:cNvSpPr txBox="1"/>
          <p:nvPr/>
        </p:nvSpPr>
        <p:spPr>
          <a:xfrm>
            <a:off x="392924" y="593090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Κυκλικό Διάγραμμα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F22E0-028E-4CA6-91C4-32BCFBD7E5A2}"/>
              </a:ext>
            </a:extLst>
          </p:cNvPr>
          <p:cNvSpPr txBox="1"/>
          <p:nvPr/>
        </p:nvSpPr>
        <p:spPr>
          <a:xfrm>
            <a:off x="3666494" y="6133037"/>
            <a:ext cx="52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Ακιδωτό Διάγραμμα</a:t>
            </a:r>
          </a:p>
        </p:txBody>
      </p:sp>
    </p:spTree>
    <p:extLst>
      <p:ext uri="{BB962C8B-B14F-4D97-AF65-F5344CB8AC3E}">
        <p14:creationId xmlns:p14="http://schemas.microsoft.com/office/powerpoint/2010/main" val="301400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και παρουσίαση ποσοτικών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200"/>
            <a:ext cx="8136904" cy="435744"/>
          </a:xfrm>
        </p:spPr>
        <p:txBody>
          <a:bodyPr/>
          <a:lstStyle/>
          <a:p>
            <a:r>
              <a:rPr lang="el-GR" dirty="0"/>
              <a:t>Οι ηλικίες των 97 συμμετεχόντων στην έρευνα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11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B1ABA43-C072-41CC-8AA4-5BBB0C37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88790"/>
            <a:ext cx="6629071" cy="35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και παρουσίαση ποσοτικών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200"/>
            <a:ext cx="8064896" cy="435744"/>
          </a:xfrm>
        </p:spPr>
        <p:txBody>
          <a:bodyPr/>
          <a:lstStyle/>
          <a:p>
            <a:r>
              <a:rPr lang="el-GR" dirty="0"/>
              <a:t>Οι ηλικίες των 97 συμμετεχόντων στην έρευνα σε αύξουσα σειρά μεγέθους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12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5E6BB8FE-841F-4946-861C-96F0393B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6" y="2980086"/>
            <a:ext cx="7297727" cy="36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και παρουσίαση ποσοτικών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70" y="2587019"/>
            <a:ext cx="4104456" cy="20199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Ο πιο συνηθισμένος τρόπος οργάνωσης μιας ομάδας ποσοτικών δεδομένων είναι η </a:t>
            </a:r>
            <a:r>
              <a:rPr lang="el-GR" b="1" dirty="0"/>
              <a:t>κατανομή συχνότητας</a:t>
            </a:r>
            <a:r>
              <a:rPr lang="el-GR" dirty="0"/>
              <a:t> (</a:t>
            </a:r>
            <a:r>
              <a:rPr lang="en-US" dirty="0"/>
              <a:t>frequency distribution</a:t>
            </a:r>
            <a:r>
              <a:rPr lang="el-GR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13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F12AC15-ACD7-4CFE-8557-950719B9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03" y="2587019"/>
            <a:ext cx="3547745" cy="33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Ομαδοποιημένη κατανομή συχνότητας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19245"/>
            <a:ext cx="8064896" cy="326562"/>
          </a:xfrm>
        </p:spPr>
        <p:txBody>
          <a:bodyPr/>
          <a:lstStyle/>
          <a:p>
            <a:r>
              <a:rPr lang="el-GR" sz="1800" b="0" i="0" u="none" strike="noStrike" baseline="0" dirty="0"/>
              <a:t>Ομαδοποιημένη κατανομή συχνότητας των ηλικιών των συμμετεχόντων στην έρευνα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14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0E0EA073-BB27-41CC-9CCC-FBF39B8F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827715"/>
            <a:ext cx="5337263" cy="38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30366" cy="709865"/>
          </a:xfrm>
        </p:spPr>
        <p:txBody>
          <a:bodyPr/>
          <a:lstStyle/>
          <a:p>
            <a:r>
              <a:rPr lang="el-GR" dirty="0"/>
              <a:t>Διαγράμματα για ποσοτικά δεδομένα - Φυλλογράφημα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200"/>
            <a:ext cx="8064896" cy="507752"/>
          </a:xfrm>
        </p:spPr>
        <p:txBody>
          <a:bodyPr/>
          <a:lstStyle/>
          <a:p>
            <a:pPr algn="l"/>
            <a:r>
              <a:rPr lang="el-GR" dirty="0"/>
              <a:t>Λέγεται κι αλλιώς, </a:t>
            </a:r>
            <a:r>
              <a:rPr lang="el-GR" b="0" i="0" u="none" strike="noStrike" baseline="0" dirty="0"/>
              <a:t>διάγραμμα μίσχου-και-φύλλων (</a:t>
            </a:r>
            <a:r>
              <a:rPr lang="en-US" b="0" i="0" u="none" strike="noStrike" baseline="0" dirty="0"/>
              <a:t>steam-and-leaf display)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E749F52-5C76-4547-B4AA-C58B5CC4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34" y="3212976"/>
            <a:ext cx="80240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για ποσοτικά δεδομένα – Ιστόγραμμα συχνότητας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16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F1BB7E-D8CE-45F2-A641-8FA3491E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20888"/>
            <a:ext cx="5769311" cy="42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για ποσοτικά δεδομένα – Πολύγωνο συχνότητας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17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F0DA428-F1BF-4EE4-872B-5C8E114D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16724"/>
            <a:ext cx="3888432" cy="257923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6E0107C-8D41-4F21-A6AF-C65D0E2F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3096193"/>
            <a:ext cx="4591360" cy="2593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883D54-EC2A-45B6-A294-F5C4C35E968C}"/>
              </a:ext>
            </a:extLst>
          </p:cNvPr>
          <p:cNvSpPr txBox="1"/>
          <p:nvPr/>
        </p:nvSpPr>
        <p:spPr>
          <a:xfrm>
            <a:off x="251520" y="609329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Ιστόγραμμα συχνότητας για την Ηλικία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FA0DE-DEBA-4F99-AB4D-4693239BFBCE}"/>
              </a:ext>
            </a:extLst>
          </p:cNvPr>
          <p:cNvSpPr txBox="1"/>
          <p:nvPr/>
        </p:nvSpPr>
        <p:spPr>
          <a:xfrm>
            <a:off x="4427984" y="6093296"/>
            <a:ext cx="459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Πολύγωνο συχνότητας για την Ηλικία</a:t>
            </a:r>
          </a:p>
        </p:txBody>
      </p:sp>
    </p:spTree>
    <p:extLst>
      <p:ext uri="{BB962C8B-B14F-4D97-AF65-F5344CB8AC3E}">
        <p14:creationId xmlns:p14="http://schemas.microsoft.com/office/powerpoint/2010/main" val="232929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Δημιουργία διαγραμμάτων για ποσοτικά δεδομένα στο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9149336-5A11-423A-92D0-874D9181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8" y="3071017"/>
            <a:ext cx="5444031" cy="2837716"/>
          </a:xfrm>
          <a:prstGeom prst="rect">
            <a:avLst/>
          </a:prstGeom>
        </p:spPr>
      </p:pic>
      <p:pic>
        <p:nvPicPr>
          <p:cNvPr id="8" name="Εικόνα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E71A5E9-7110-4701-8957-C98FD2A8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711870"/>
            <a:ext cx="3236404" cy="3236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674A89-B94D-4CE3-A4C2-1586066A4A00}"/>
              </a:ext>
            </a:extLst>
          </p:cNvPr>
          <p:cNvSpPr txBox="1"/>
          <p:nvPr/>
        </p:nvSpPr>
        <p:spPr>
          <a:xfrm>
            <a:off x="183467" y="6093296"/>
            <a:ext cx="5444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Ιστόγραμμα συχνότητας για την Ηλικία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9AA33-7B27-43CF-AD1D-3B51DD8B6E74}"/>
              </a:ext>
            </a:extLst>
          </p:cNvPr>
          <p:cNvSpPr txBox="1"/>
          <p:nvPr/>
        </p:nvSpPr>
        <p:spPr>
          <a:xfrm>
            <a:off x="5724128" y="6132837"/>
            <a:ext cx="32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Φυλλογράφημα για την Ηλικία</a:t>
            </a:r>
          </a:p>
        </p:txBody>
      </p:sp>
    </p:spTree>
    <p:extLst>
      <p:ext uri="{BB962C8B-B14F-4D97-AF65-F5344CB8AC3E}">
        <p14:creationId xmlns:p14="http://schemas.microsoft.com/office/powerpoint/2010/main" val="264072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Δημιουργία διαγραμμάτων για ποσοτικά δεδομένα στο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19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1374C0-3DA4-4E43-906F-4241FCAB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5544616" cy="3733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41A45-F19E-4E85-9D86-EBD56DC30575}"/>
              </a:ext>
            </a:extLst>
          </p:cNvPr>
          <p:cNvSpPr txBox="1"/>
          <p:nvPr/>
        </p:nvSpPr>
        <p:spPr>
          <a:xfrm>
            <a:off x="1907704" y="630932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Πολύγωνο συχνότητας για την Ηλικία</a:t>
            </a:r>
          </a:p>
        </p:txBody>
      </p:sp>
    </p:spTree>
    <p:extLst>
      <p:ext uri="{BB962C8B-B14F-4D97-AF65-F5344CB8AC3E}">
        <p14:creationId xmlns:p14="http://schemas.microsoft.com/office/powerpoint/2010/main" val="287814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136904" cy="43924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1200"/>
              </a:spcAft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θα είστε σε θέση:</a:t>
            </a:r>
          </a:p>
          <a:p>
            <a:pPr algn="just"/>
            <a:r>
              <a:rPr lang="el-GR" sz="2000" b="0" i="0" u="none" strike="noStrike" baseline="0" dirty="0">
                <a:solidFill>
                  <a:srgbClr val="000000"/>
                </a:solidFill>
              </a:rPr>
              <a:t>να κατανοείτε τη σημασία της οργάνωσης και της παρουσίασης των ερευνητικών δεδομένων μιας έρευνας,</a:t>
            </a:r>
          </a:p>
          <a:p>
            <a:pPr algn="just"/>
            <a:r>
              <a:rPr lang="el-GR" sz="2000" b="0" i="0" u="none" strike="noStrike" baseline="0" dirty="0">
                <a:solidFill>
                  <a:srgbClr val="000000"/>
                </a:solidFill>
              </a:rPr>
              <a:t>να γνωρίζετε τα διαφορετικά είδη πινάκων και γραφημάτων που χρησιμοποιούνται στον χώρο των επιστημών της συμπεριφοράς,</a:t>
            </a:r>
          </a:p>
          <a:p>
            <a:pPr algn="just"/>
            <a:r>
              <a:rPr lang="el-GR" sz="2000" b="0" i="0" u="none" strike="noStrike" baseline="0" dirty="0">
                <a:solidFill>
                  <a:srgbClr val="000000"/>
                </a:solidFill>
              </a:rPr>
              <a:t>να αποφασίζετε ποιος είναι ο καταλληλότερος πίνακας ή γράφημα για να παρουσιάζετε τα δεδομένα της έρευνάς σας,</a:t>
            </a:r>
          </a:p>
          <a:p>
            <a:pPr algn="just"/>
            <a:r>
              <a:rPr lang="el-GR" sz="2000" b="0" i="0" u="none" strike="noStrike" baseline="0" dirty="0">
                <a:solidFill>
                  <a:srgbClr val="000000"/>
                </a:solidFill>
              </a:rPr>
              <a:t>να δημιουργείτε πίνακες και γραφήματα για να οργανώνετε και να παρουσιάζετε κατηγορικά δεδομένα,</a:t>
            </a:r>
          </a:p>
          <a:p>
            <a:pPr algn="just"/>
            <a:r>
              <a:rPr lang="el-GR" sz="2000" b="0" i="0" u="none" strike="noStrike" baseline="0" dirty="0">
                <a:solidFill>
                  <a:srgbClr val="000000"/>
                </a:solidFill>
              </a:rPr>
              <a:t>να δημιουργείτε πίνακες και γραφήματα για να οργανώνετε και να παρουσιάζετε ποσοτικά δεδομένα.</a:t>
            </a: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400" dirty="0">
                <a:latin typeface="+mn-lt"/>
              </a:rPr>
              <a:t>2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Στατιστικές παραπλανήσεις με τη χρήση διαγραμμάτων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439" y="5430160"/>
            <a:ext cx="3330563" cy="500742"/>
          </a:xfrm>
        </p:spPr>
        <p:txBody>
          <a:bodyPr/>
          <a:lstStyle/>
          <a:p>
            <a:pPr marL="0" indent="0" algn="ctr">
              <a:buNone/>
            </a:pPr>
            <a:r>
              <a:rPr lang="el-GR" sz="1400" b="0" i="0" u="none" strike="noStrike" baseline="0" dirty="0"/>
              <a:t>Πορεία του πληθωρισμού σύμφωνα με την αντιπολίτευση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20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B405FC-A65A-4E03-ADD2-65A31D78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29" y="2474931"/>
            <a:ext cx="6930963" cy="28079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540AF5-E328-47E2-833F-3FA2AD136B9A}"/>
              </a:ext>
            </a:extLst>
          </p:cNvPr>
          <p:cNvSpPr txBox="1">
            <a:spLocks/>
          </p:cNvSpPr>
          <p:nvPr/>
        </p:nvSpPr>
        <p:spPr bwMode="auto">
          <a:xfrm>
            <a:off x="4743462" y="5430160"/>
            <a:ext cx="3330563" cy="5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l-GR" sz="1400" dirty="0"/>
              <a:t>Πορεία του πληθωρισμού σύμφωνα με την κυβέρνηση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653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89200"/>
            <a:ext cx="8064896" cy="3748112"/>
          </a:xfrm>
        </p:spPr>
        <p:txBody>
          <a:bodyPr/>
          <a:lstStyle/>
          <a:p>
            <a:pPr algn="just"/>
            <a:r>
              <a:rPr lang="el-GR" altLang="el-GR" sz="2000" dirty="0"/>
              <a:t>Κατά τη διεξαγωγή μιας έρευνας συλλέγονται μεγάλες ποσότητες δεδομένων, τα οποία είναι αδύνατον να παρουσιαστούν χωρίς κάποια επεξεργασία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dirty="0"/>
              <a:t>Αρχικές τιμές</a:t>
            </a:r>
            <a:r>
              <a:rPr lang="el-GR" sz="2000" dirty="0"/>
              <a:t> (</a:t>
            </a:r>
            <a:r>
              <a:rPr lang="en-US" sz="2000" dirty="0"/>
              <a:t>raw data)</a:t>
            </a:r>
            <a:r>
              <a:rPr lang="el-GR" sz="2000" dirty="0"/>
              <a:t>. Τα δεδομένα που συλλέγει ο ερευνητής</a:t>
            </a:r>
          </a:p>
          <a:p>
            <a:pPr algn="just"/>
            <a:endParaRPr lang="el-GR" sz="2000" dirty="0"/>
          </a:p>
          <a:p>
            <a:pPr algn="just"/>
            <a:r>
              <a:rPr lang="el-GR" altLang="el-GR" sz="2000" dirty="0"/>
              <a:t>Προτού αποφασίσουμε για τον τρόπο με τον οποίο θα περιγράψουμε τα δεδομένα μας πρέπει να απαντήσουμε στο ακόλουθο ερώτημα:</a:t>
            </a:r>
          </a:p>
          <a:p>
            <a:pPr lvl="1" algn="just"/>
            <a:r>
              <a:rPr lang="el-GR" sz="1800" dirty="0"/>
              <a:t>Είναι τα δεδομένα μας ποιοτικά (κατηγορικά) ή ποσοτικά;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14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7" y="692696"/>
            <a:ext cx="7004051" cy="944267"/>
          </a:xfrm>
        </p:spPr>
        <p:txBody>
          <a:bodyPr/>
          <a:lstStyle/>
          <a:p>
            <a:r>
              <a:rPr lang="el-GR" dirty="0"/>
              <a:t>Οργάνωση και παρουσίαση ποιοτικών (κατηγορικών)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285853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el-GR" sz="2000" b="0" i="0" u="none" strike="noStrike" baseline="0" dirty="0"/>
              <a:t>Το κυριότερο χαρακτηριστικό των πινάκων και των διαγραμμάτων που παρουσιάζουν ποιοτικά δεδομένα είναι ότι δείχνουν τη </a:t>
            </a:r>
            <a:r>
              <a:rPr lang="el-GR" sz="2000" b="1" i="0" u="none" strike="noStrike" baseline="0" dirty="0"/>
              <a:t>συχνότητα</a:t>
            </a:r>
            <a:r>
              <a:rPr lang="el-GR" sz="2000" b="0" i="0" u="none" strike="noStrike" baseline="0" dirty="0"/>
              <a:t> (frequency) των περιπτώσεων κάθε κατηγορίας.</a:t>
            </a:r>
            <a:endParaRPr lang="el-GR" sz="2400" b="1" dirty="0"/>
          </a:p>
          <a:p>
            <a:pPr algn="just">
              <a:spcAft>
                <a:spcPts val="1800"/>
              </a:spcAft>
            </a:pPr>
            <a:r>
              <a:rPr lang="el-GR" sz="2000" b="1" dirty="0"/>
              <a:t>Απόλυτη συχνότητα </a:t>
            </a:r>
            <a:r>
              <a:rPr lang="el-GR" sz="2000" dirty="0"/>
              <a:t>(</a:t>
            </a:r>
            <a:r>
              <a:rPr lang="en-US" sz="2000" dirty="0"/>
              <a:t>absolute frequency)</a:t>
            </a:r>
            <a:r>
              <a:rPr lang="el-GR" sz="2000" dirty="0"/>
              <a:t>: Ο αριθμός των ατόμων ή των περιπτώσεων μίας κατηγορίας σε απόλυτο αριθμό</a:t>
            </a:r>
          </a:p>
          <a:p>
            <a:pPr algn="just"/>
            <a:r>
              <a:rPr lang="el-GR" sz="2000" b="1" dirty="0"/>
              <a:t>Σχετική συχνότητα</a:t>
            </a:r>
            <a:r>
              <a:rPr lang="en-US" sz="2000" b="1" dirty="0"/>
              <a:t> </a:t>
            </a:r>
            <a:r>
              <a:rPr lang="en-US" sz="2000" dirty="0"/>
              <a:t>(relative frequency)</a:t>
            </a:r>
            <a:r>
              <a:rPr lang="el-GR" sz="2000" dirty="0"/>
              <a:t>: Ο αριθμός των ατόμων ή των περιπτώσεων μίας κατηγορίας σε ποσοστό επί του συνόλου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Οργάνωση και παρουσίαση ποιοτικών (κατηγορικών)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97882"/>
            <a:ext cx="8064896" cy="579760"/>
          </a:xfrm>
        </p:spPr>
        <p:txBody>
          <a:bodyPr/>
          <a:lstStyle/>
          <a:p>
            <a:r>
              <a:rPr lang="el-GR" sz="2000" dirty="0"/>
              <a:t>Το μορφωτικό επίπεδο των συμμετεχόντων σε μία έρευνα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1CA7DCE-F569-478E-826D-55A2E4FF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3068960"/>
            <a:ext cx="8514286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και παρουσίαση ποιοτικών (κατηγορικών)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201168"/>
            <a:ext cx="8136904" cy="1227832"/>
          </a:xfrm>
        </p:spPr>
        <p:txBody>
          <a:bodyPr/>
          <a:lstStyle/>
          <a:p>
            <a:pPr algn="just"/>
            <a:r>
              <a:rPr lang="el-GR" sz="1800" b="1" dirty="0"/>
              <a:t>Αθροιστική συχνότητα </a:t>
            </a:r>
            <a:r>
              <a:rPr lang="el-GR" sz="1800" dirty="0"/>
              <a:t>(</a:t>
            </a:r>
            <a:r>
              <a:rPr lang="en-US" sz="1800" dirty="0"/>
              <a:t>cumulative frequency): </a:t>
            </a:r>
            <a:r>
              <a:rPr lang="el-GR" sz="1800" b="0" i="0" u="none" strike="noStrike" baseline="0" dirty="0"/>
              <a:t>πόσοι συμμετέχοντες μετρήθηκαν σε ένα συγκεκριμένο επίπεδο της μεταβλητής, συμπεριλαμβάνοντας όμως  και τις συχνότητες όλων των συμμετεχόντων που μετρήθηκαν σε όλες τις χαμηλότερες τιμές της κλίμακας</a:t>
            </a:r>
            <a:r>
              <a:rPr lang="el-GR" sz="2000" dirty="0"/>
              <a:t> </a:t>
            </a:r>
            <a:endParaRPr lang="en-US" sz="20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6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39BA1A5-AF4A-428D-AB5D-EE971415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0" y="3573016"/>
            <a:ext cx="7422015" cy="31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Δημιουργία πίνακα συχνοτήτων στο </a:t>
            </a:r>
            <a:r>
              <a:rPr lang="en-US" dirty="0"/>
              <a:t>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268786"/>
            <a:ext cx="8136904" cy="579760"/>
          </a:xfrm>
        </p:spPr>
        <p:txBody>
          <a:bodyPr/>
          <a:lstStyle/>
          <a:p>
            <a:r>
              <a:rPr lang="el-GR" sz="2000" dirty="0"/>
              <a:t>Το μορφωτικό επίπεδο των συμμετεχόντων σε μία έρευνα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7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06BF7CD1-1730-4A03-9A6C-9C37CCEF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29" y="2996952"/>
            <a:ext cx="7605542" cy="34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658358" cy="709865"/>
          </a:xfrm>
        </p:spPr>
        <p:txBody>
          <a:bodyPr/>
          <a:lstStyle/>
          <a:p>
            <a:r>
              <a:rPr lang="el-GR" dirty="0"/>
              <a:t>Διαγράμματα για ποιοτικά δεδομένα – Κυκλικό διάγραμμα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71DDD97-1139-4B25-A2FD-CB4F23A2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84" y="2636912"/>
            <a:ext cx="483683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για ποιοτικά δεδομένα – Ακιδωτό διάγραμμα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9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A2D0AAE-4993-4168-8AEF-963FC029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75" y="2348880"/>
            <a:ext cx="6127649" cy="42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6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497</Words>
  <Application>Microsoft Office PowerPoint</Application>
  <PresentationFormat>Προβολή στην οθόνη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 3</vt:lpstr>
      <vt:lpstr>Theme-Vanhove</vt:lpstr>
      <vt:lpstr>Παρουσίαση Δεδομένων</vt:lpstr>
      <vt:lpstr>Μαθησιακοί στόχοι</vt:lpstr>
      <vt:lpstr>Παρουσίαση δεδομένων</vt:lpstr>
      <vt:lpstr>Οργάνωση και παρουσίαση ποιοτικών (κατηγορικών) δεδομένων</vt:lpstr>
      <vt:lpstr>Οργάνωση και παρουσίαση ποιοτικών (κατηγορικών) δεδομένων</vt:lpstr>
      <vt:lpstr>Οργάνωση και παρουσίαση ποιοτικών (κατηγορικών) δεδομένων</vt:lpstr>
      <vt:lpstr>Δημιουργία πίνακα συχνοτήτων στο SPSS</vt:lpstr>
      <vt:lpstr>Διαγράμματα για ποιοτικά δεδομένα – Κυκλικό διάγραμμα</vt:lpstr>
      <vt:lpstr>Διαγράμματα για ποιοτικά δεδομένα – Ακιδωτό διάγραμμα</vt:lpstr>
      <vt:lpstr>Δημιουργία διαγραμμάτων για ποιοτικά δεδομένα στο SPSS</vt:lpstr>
      <vt:lpstr>Οργάνωση και παρουσίαση ποσοτικών δεδομένων</vt:lpstr>
      <vt:lpstr>Οργάνωση και παρουσίαση ποσοτικών δεδομένων</vt:lpstr>
      <vt:lpstr>Οργάνωση και παρουσίαση ποσοτικών δεδομένων</vt:lpstr>
      <vt:lpstr>Ομαδοποιημένη κατανομή συχνότητας</vt:lpstr>
      <vt:lpstr>Διαγράμματα για ποσοτικά δεδομένα - Φυλλογράφημα</vt:lpstr>
      <vt:lpstr>Διαγράμματα για ποσοτικά δεδομένα – Ιστόγραμμα συχνότητας</vt:lpstr>
      <vt:lpstr>Διαγράμματα για ποσοτικά δεδομένα – Πολύγωνο συχνότητας</vt:lpstr>
      <vt:lpstr>Δημιουργία διαγραμμάτων για ποσοτικά δεδομένα στο SPSS</vt:lpstr>
      <vt:lpstr>Δημιουργία διαγραμμάτων για ποσοτικά δεδομένα στο SPSS</vt:lpstr>
      <vt:lpstr>Στατιστικές παραπλανήσεις με τη χρήση διαγραμμάτων  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172</cp:revision>
  <dcterms:created xsi:type="dcterms:W3CDTF">2004-02-18T16:58:05Z</dcterms:created>
  <dcterms:modified xsi:type="dcterms:W3CDTF">2025-01-29T16:45:33Z</dcterms:modified>
</cp:coreProperties>
</file>