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6"/>
  </p:notesMasterIdLst>
  <p:handoutMasterIdLst>
    <p:handoutMasterId r:id="rId17"/>
  </p:handoutMasterIdLst>
  <p:sldIdLst>
    <p:sldId id="393" r:id="rId2"/>
    <p:sldId id="384" r:id="rId3"/>
    <p:sldId id="417" r:id="rId4"/>
    <p:sldId id="428" r:id="rId5"/>
    <p:sldId id="429" r:id="rId6"/>
    <p:sldId id="430" r:id="rId7"/>
    <p:sldId id="432" r:id="rId8"/>
    <p:sldId id="431" r:id="rId9"/>
    <p:sldId id="435" r:id="rId10"/>
    <p:sldId id="434" r:id="rId11"/>
    <p:sldId id="433" r:id="rId12"/>
    <p:sldId id="436" r:id="rId13"/>
    <p:sldId id="437" r:id="rId14"/>
    <p:sldId id="438" r:id="rId15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32"/>
  </p:normalViewPr>
  <p:slideViewPr>
    <p:cSldViewPr>
      <p:cViewPr varScale="1">
        <p:scale>
          <a:sx n="149" d="100"/>
          <a:sy n="149" d="100"/>
        </p:scale>
        <p:origin x="1204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50B54B4-C05C-4199-80E2-F0C1195FCA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AC40F14-EB18-471D-9A41-B46EF87186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3C3DDC70-7D20-4481-A869-35D73D23B4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AFEA9539-0C34-43FB-B339-9E70DB187D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FF2EC3DE-A9CD-49F2-818B-08AA9A64A7C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96960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2E95307-4307-4DF2-99B9-73081273E4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CB32ADA-545C-478E-A5BC-2CD6052CD6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0196EFC-C1B7-4383-BB81-3C09DFE94C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810892B9-9407-45A3-9F60-1989E0CB04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D01A21E0-334D-4893-8079-BECC895962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1AEACBB1-9ED1-4D41-B206-E11EFE381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DEA25A67-7479-49F0-9987-907BF6DFC02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13793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63"/>
            <a:ext cx="9144000" cy="6858000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34BB4625-D36E-472B-89A4-BF54A9A65056}"/>
              </a:ext>
            </a:extLst>
          </p:cNvPr>
          <p:cNvSpPr txBox="1">
            <a:spLocks/>
          </p:cNvSpPr>
          <p:nvPr/>
        </p:nvSpPr>
        <p:spPr>
          <a:xfrm>
            <a:off x="877888" y="1447800"/>
            <a:ext cx="3800475" cy="409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2" y="2132856"/>
            <a:ext cx="3847594" cy="3384376"/>
          </a:xfrm>
        </p:spPr>
        <p:txBody>
          <a:bodyPr anchor="t"/>
          <a:lstStyle>
            <a:lvl1pPr>
              <a:defRPr sz="3200" b="1" baseline="0">
                <a:solidFill>
                  <a:srgbClr val="4F7B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877888" y="1268412"/>
            <a:ext cx="3848348" cy="746051"/>
          </a:xfrm>
        </p:spPr>
        <p:txBody>
          <a:bodyPr anchor="b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06209"/>
            <a:ext cx="3096344" cy="4311024"/>
          </a:xfrm>
          <a:prstGeom prst="rect">
            <a:avLst/>
          </a:prstGeom>
          <a:ln>
            <a:solidFill>
              <a:srgbClr val="4F7B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9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530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32FE-9C5D-445A-9190-B8995C01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B618-6913-4EF2-9F57-31E199F82E4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3980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47412A-7669-48AA-AE98-821AE738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9089-2D7C-404C-9FE3-1F5138143BB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841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1DAD1BF0-A287-49C9-A418-D0F1E57BD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53045AF-CCED-468B-9F7D-57285A7E0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1FE55-87D4-4F21-BE5D-DAB0E1AE823A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7FA2424-CD0D-48A6-B127-5D4887D55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64D36931-E4AE-43D0-8915-62CDB481E56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17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F7BB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>
            <a:extLst>
              <a:ext uri="{FF2B5EF4-FFF2-40B4-BE49-F238E27FC236}">
                <a16:creationId xmlns:a16="http://schemas.microsoft.com/office/drawing/2014/main" id="{90ECB17A-DC05-446E-9D1B-56254D1D8D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z="4000" dirty="0"/>
              <a:t>Η κανονική κατανομή</a:t>
            </a:r>
            <a:endParaRPr lang="en-US" altLang="en-US" sz="4000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DBD9228-FF3E-428E-B65A-3E489F3E721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altLang="en-US" dirty="0"/>
          </a:p>
          <a:p>
            <a:r>
              <a:rPr lang="el-GR" altLang="en-US" sz="2800" b="1" dirty="0">
                <a:solidFill>
                  <a:srgbClr val="FF6600"/>
                </a:solidFill>
              </a:rPr>
              <a:t>Κεφάλαιο 7</a:t>
            </a:r>
            <a:endParaRPr lang="en-GB" alt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D838EB-DD2A-F130-7D7D-898E5783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τυπική κανονική κατανομή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1F4E5A7E-3EAB-248E-F0A2-868FE55988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2" y="2582067"/>
            <a:ext cx="8329215" cy="3384376"/>
          </a:xfr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6DE67EF-D87C-7ADD-9765-8B095421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C9089-2D7C-404C-9FE3-1F5138143BB9}" type="slidenum">
              <a:rPr lang="en-US" altLang="el-GR" smtClean="0">
                <a:latin typeface="+mn-lt"/>
              </a:rPr>
              <a:pPr>
                <a:defRPr/>
              </a:pPr>
              <a:t>10</a:t>
            </a:fld>
            <a:endParaRPr lang="en-US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946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1F60CA-A3C9-D781-967D-EB28873D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4" y="927100"/>
            <a:ext cx="6811963" cy="709613"/>
          </a:xfrm>
        </p:spPr>
        <p:txBody>
          <a:bodyPr/>
          <a:lstStyle/>
          <a:p>
            <a:r>
              <a:rPr lang="el-GR" dirty="0"/>
              <a:t>Χαρακτηριστικά της τυπικής κανονικής κατανομής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DC4FAD-D3B0-7A1D-717F-AFB842ABB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2489200"/>
            <a:ext cx="8064895" cy="35306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l-GR" altLang="el-GR" sz="2000" dirty="0"/>
              <a:t>Ο μέσος όρος της ισούται με 0, η τυπική της απόκλιση με 1, και καλύπτει μια περιοχή ίση με 1,00</a:t>
            </a:r>
          </a:p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l-GR" altLang="el-GR" sz="2000" dirty="0"/>
              <a:t>Η δεσπόζουσα τιμή, η διάμεσος και ο μέσος όρος συμπίπτουν</a:t>
            </a:r>
          </a:p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l-GR" altLang="el-GR" sz="2000" dirty="0"/>
              <a:t>Εκτείνεται συμμετρικά σε κάθε πλευρά του μέσου όρου</a:t>
            </a:r>
          </a:p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l-GR" altLang="el-GR" sz="2000" dirty="0"/>
              <a:t>Το σχήμα της κανονικής κατανομής έχει τις εξής ιδιότητες:</a:t>
            </a:r>
          </a:p>
          <a:p>
            <a:pPr marL="887413" lvl="1" indent="-354013">
              <a:lnSpc>
                <a:spcPct val="110000"/>
              </a:lnSpc>
              <a:buClr>
                <a:schemeClr val="hlink"/>
              </a:buClr>
            </a:pPr>
            <a:r>
              <a:rPr lang="el-GR" altLang="el-GR" sz="1800" dirty="0"/>
              <a:t>Έχει ρέουσα κλίση, της οποίας το πιο απότομο σημείο βρίσκεται σε απόσταση μιας τυπικής απόκλισης εκατέρωθεν του μέσου όρου</a:t>
            </a:r>
          </a:p>
          <a:p>
            <a:pPr marL="887413" lvl="1" indent="-354013">
              <a:lnSpc>
                <a:spcPct val="110000"/>
              </a:lnSpc>
              <a:buClr>
                <a:schemeClr val="hlink"/>
              </a:buClr>
            </a:pPr>
            <a:r>
              <a:rPr lang="el-GR" altLang="el-GR" sz="1800" dirty="0"/>
              <a:t>Σε απόσταση 3 τυπικών αποκλίσεων από το μέσο όρο η κλίση είναι σχεδόν οριζόντια, πολύ κοντά στο μηδέν</a:t>
            </a:r>
          </a:p>
          <a:p>
            <a:pPr marL="887413" lvl="1" indent="-354013">
              <a:lnSpc>
                <a:spcPct val="110000"/>
              </a:lnSpc>
              <a:buClr>
                <a:schemeClr val="hlink"/>
              </a:buClr>
            </a:pPr>
            <a:r>
              <a:rPr lang="el-GR" altLang="el-GR" sz="1800" dirty="0"/>
              <a:t>Η καμπύλη είναι </a:t>
            </a:r>
            <a:r>
              <a:rPr lang="el-GR" altLang="el-GR" sz="1800" b="1" dirty="0" err="1"/>
              <a:t>ασυμπτωτική</a:t>
            </a:r>
            <a:r>
              <a:rPr lang="el-GR" altLang="el-GR" sz="1800" dirty="0"/>
              <a:t> (</a:t>
            </a:r>
            <a:r>
              <a:rPr lang="en-US" altLang="el-GR" sz="1800" dirty="0"/>
              <a:t>asymptotic</a:t>
            </a:r>
            <a:r>
              <a:rPr lang="el-GR" altLang="el-GR" sz="1800" dirty="0"/>
              <a:t>) προς τον οριζόντιο άξονα. Με άλλα λόγια, </a:t>
            </a:r>
            <a:r>
              <a:rPr lang="el-GR" altLang="el-GR" sz="1800" u="sng" dirty="0"/>
              <a:t>θεωρητικά</a:t>
            </a:r>
            <a:r>
              <a:rPr lang="el-GR" altLang="el-GR" sz="1800" dirty="0"/>
              <a:t> δεν αγγίζει ποτέ τον οριζόντιο άξονα, αλλά προεκτείνεται και προς τις δύο κατευθύνσεις προς το άπειρο</a:t>
            </a: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70CCFF8-F7D6-C839-5D6F-1F933F07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C9089-2D7C-404C-9FE3-1F5138143BB9}" type="slidenum">
              <a:rPr lang="en-US" altLang="el-GR" smtClean="0">
                <a:latin typeface="+mn-lt"/>
              </a:rPr>
              <a:pPr>
                <a:defRPr/>
              </a:pPr>
              <a:t>11</a:t>
            </a:fld>
            <a:endParaRPr lang="en-US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08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C4CA8-D643-B26E-6424-7053C54EF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64D859-B244-DC4B-7906-A3CFC1AE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4" y="927100"/>
            <a:ext cx="6811963" cy="709613"/>
          </a:xfrm>
        </p:spPr>
        <p:txBody>
          <a:bodyPr/>
          <a:lstStyle/>
          <a:p>
            <a:r>
              <a:rPr lang="el-GR" dirty="0"/>
              <a:t>Χαρακτηριστικά της τυπικής κανονικής κατανομής (συνέχεια)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3F0298-5EB3-0BC3-B526-5DF156783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2489200"/>
            <a:ext cx="8064895" cy="35306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l-GR" altLang="el-GR" sz="2000" dirty="0"/>
              <a:t>Η περιοχή που περιλαμβάνεται μεταξύ δύο οποιωνδήποτε τιμών της κατανομής είναι συγκεκριμένη και προσδιορίζεται με ακρίβεια στο σχετικό πίνακα</a:t>
            </a:r>
          </a:p>
          <a:p>
            <a:pPr>
              <a:lnSpc>
                <a:spcPct val="110000"/>
              </a:lnSpc>
              <a:buClr>
                <a:schemeClr val="hlink"/>
              </a:buClr>
            </a:pPr>
            <a:r>
              <a:rPr lang="el-GR" altLang="el-GR" sz="2000" dirty="0"/>
              <a:t>Το ποσοστό της περιοχής που περιλαμβάνεται μεταξύ του μέσου όρου και:</a:t>
            </a:r>
          </a:p>
          <a:p>
            <a:pPr lvl="2">
              <a:lnSpc>
                <a:spcPct val="11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l-GR" altLang="el-GR" sz="2000" dirty="0"/>
              <a:t>±1 τυπική απόκλιση είναι περίπου 0,68 ή 68%</a:t>
            </a:r>
          </a:p>
          <a:p>
            <a:pPr lvl="2">
              <a:lnSpc>
                <a:spcPct val="11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l-GR" altLang="el-GR" sz="2000" dirty="0"/>
              <a:t>±2 τυπικές αποκλίσεις είναι περίπου 0,95 ή 95%</a:t>
            </a:r>
          </a:p>
          <a:p>
            <a:pPr lvl="2">
              <a:lnSpc>
                <a:spcPct val="11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l-GR" altLang="el-GR" sz="2000" dirty="0"/>
              <a:t>±3 τυπικές αποκλίσεις είναι περίπου 0,997 ή 99,7%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37DBE39-F4A9-F448-4180-517A8089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C9089-2D7C-404C-9FE3-1F5138143BB9}" type="slidenum">
              <a:rPr lang="en-US" altLang="el-GR" smtClean="0">
                <a:latin typeface="+mn-lt"/>
              </a:rPr>
              <a:pPr>
                <a:defRPr/>
              </a:pPr>
              <a:t>12</a:t>
            </a:fld>
            <a:endParaRPr lang="en-US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301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924BB3-AB25-32FA-01D2-DCF62731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τυπική κανονική κατανομή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A23442-9E12-79F1-D0B3-50FACC3E9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000" y="2401871"/>
            <a:ext cx="7666000" cy="435744"/>
          </a:xfrm>
        </p:spPr>
        <p:txBody>
          <a:bodyPr/>
          <a:lstStyle/>
          <a:p>
            <a:r>
              <a:rPr lang="el-GR" altLang="el-GR" sz="1800" dirty="0"/>
              <a:t>Περιοχές μεταξύ των διαστημάτων που ορίζονται από τυπικές αποκλίσεις</a:t>
            </a:r>
            <a:endParaRPr lang="el-GR" alt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F8B69E6E-AB9E-3112-4A6A-10CEC6B384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64" y="2872235"/>
            <a:ext cx="6281272" cy="3667142"/>
          </a:xfr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C5C76EA-02E2-8139-1E03-8C9B8AB2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C9089-2D7C-404C-9FE3-1F5138143BB9}" type="slidenum">
              <a:rPr lang="en-US" altLang="el-GR" smtClean="0">
                <a:latin typeface="+mn-lt"/>
              </a:rPr>
              <a:pPr>
                <a:defRPr/>
              </a:pPr>
              <a:t>13</a:t>
            </a:fld>
            <a:endParaRPr lang="en-US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252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14F430-4EC9-C8E7-1E3E-D607E4BE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4" y="927100"/>
            <a:ext cx="7449641" cy="709613"/>
          </a:xfrm>
        </p:spPr>
        <p:txBody>
          <a:bodyPr/>
          <a:lstStyle/>
          <a:p>
            <a:r>
              <a:rPr lang="el-GR" dirty="0"/>
              <a:t>Υπολογισμός της περιοχής μεταξύ δύο τιμών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176DDEF2-D333-EF83-19B8-5727E30D1F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636912"/>
            <a:ext cx="8136904" cy="3518107"/>
          </a:xfr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78EA22C-895E-6494-F7BD-2B2228DC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C9089-2D7C-404C-9FE3-1F5138143BB9}" type="slidenum">
              <a:rPr lang="en-US" altLang="el-GR" smtClean="0">
                <a:latin typeface="+mn-lt"/>
              </a:rPr>
              <a:pPr>
                <a:defRPr/>
              </a:pPr>
              <a:t>14</a:t>
            </a:fld>
            <a:endParaRPr lang="en-US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540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A42CD37-7936-4DDB-B187-5B8431C74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l-GR" altLang="en-US" dirty="0"/>
              <a:t>Μαθησιακοί στόχοι</a:t>
            </a:r>
            <a:endParaRPr lang="en-GB" altLang="en-US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86EE7F4-5EF2-45F2-B6E2-F23AFA610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136904" cy="4392488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1200"/>
              </a:spcAft>
              <a:buNone/>
              <a:defRPr/>
            </a:pPr>
            <a:r>
              <a:rPr lang="el-G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 τέλος αυτής της ενότητας θα είστε σε θέση:</a:t>
            </a:r>
          </a:p>
          <a:p>
            <a:pPr algn="just">
              <a:spcBef>
                <a:spcPts val="0"/>
              </a:spcBef>
            </a:pPr>
            <a:r>
              <a:rPr lang="el-GR" sz="1600" b="0" i="0" u="none" strike="noStrike" baseline="0" dirty="0">
                <a:solidFill>
                  <a:srgbClr val="000000"/>
                </a:solidFill>
              </a:rPr>
              <a:t>να κατανοείτε τις έννοιες της συμμετρίας και της κύρτωσης που χαρακτηρίζουν το σχήμα μιας κατανομής τιμών,</a:t>
            </a:r>
          </a:p>
          <a:p>
            <a:pPr algn="just">
              <a:spcBef>
                <a:spcPts val="0"/>
              </a:spcBef>
            </a:pPr>
            <a:r>
              <a:rPr lang="el-GR" sz="1600" b="0" i="0" u="none" strike="noStrike" baseline="0" dirty="0">
                <a:solidFill>
                  <a:srgbClr val="000000"/>
                </a:solidFill>
              </a:rPr>
              <a:t>να κατανοείτε την έννοια της κανονικής κατανομής, των χαρακτηριστικών της και της χρήσης της στην ερευνητική πράξη,</a:t>
            </a:r>
          </a:p>
          <a:p>
            <a:pPr algn="just">
              <a:spcBef>
                <a:spcPts val="0"/>
              </a:spcBef>
            </a:pPr>
            <a:r>
              <a:rPr lang="el-GR" sz="1600" b="0" i="0" u="none" strike="noStrike" baseline="0" dirty="0">
                <a:solidFill>
                  <a:srgbClr val="000000"/>
                </a:solidFill>
              </a:rPr>
              <a:t>να κάνετε χρήση των τυπικών τιμών για τη σύγκριση τιμών μη άμεσα συγκρίσιμων,</a:t>
            </a:r>
          </a:p>
          <a:p>
            <a:pPr algn="just">
              <a:spcBef>
                <a:spcPts val="0"/>
              </a:spcBef>
            </a:pPr>
            <a:r>
              <a:rPr lang="el-GR" sz="1600" b="0" i="0" u="none" strike="noStrike" baseline="0" dirty="0">
                <a:solidFill>
                  <a:srgbClr val="000000"/>
                </a:solidFill>
              </a:rPr>
              <a:t>να υπολογίζετε και να ερμηνεύετε άλλους τύπους μετασχηματισμένων τιμών, όπως οι Τ-τιμές και τα εκατοστημόρια,</a:t>
            </a:r>
          </a:p>
          <a:p>
            <a:pPr algn="just">
              <a:spcBef>
                <a:spcPts val="0"/>
              </a:spcBef>
            </a:pPr>
            <a:r>
              <a:rPr lang="el-GR" sz="1600" b="0" i="0" u="none" strike="noStrike" baseline="0" dirty="0">
                <a:solidFill>
                  <a:srgbClr val="000000"/>
                </a:solidFill>
              </a:rPr>
              <a:t>να κατανοείτε την έννοια της τυπικής κανονικής κατανομής και τη χρήση της για τον υπολογισμό του ποσοστού των τιμών μιας κανονικής κατανομής που βρίσκεται πάνω ή κάτω από μια τυχαία τιμή της κατανομής αυτής,</a:t>
            </a:r>
          </a:p>
          <a:p>
            <a:pPr algn="just">
              <a:spcBef>
                <a:spcPts val="0"/>
              </a:spcBef>
            </a:pPr>
            <a:r>
              <a:rPr lang="el-GR" sz="1600" b="0" i="0" u="none" strike="noStrike" baseline="0" dirty="0">
                <a:solidFill>
                  <a:srgbClr val="000000"/>
                </a:solidFill>
              </a:rPr>
              <a:t>να ελέγχετε ένα αρχείο ερευνητικών δεδομένων για σφάλματα </a:t>
            </a:r>
            <a:r>
              <a:rPr lang="el-GR" sz="1600" b="0" i="0" u="none" strike="noStrike" baseline="0" dirty="0" err="1">
                <a:solidFill>
                  <a:srgbClr val="000000"/>
                </a:solidFill>
              </a:rPr>
              <a:t>ψηφιοποίησης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 και ελλείπουσες παρατηρήσεις,</a:t>
            </a:r>
          </a:p>
          <a:p>
            <a:pPr algn="just">
              <a:spcBef>
                <a:spcPts val="0"/>
              </a:spcBef>
            </a:pPr>
            <a:r>
              <a:rPr lang="el-GR" sz="1600" b="0" i="0" u="none" strike="noStrike" baseline="0" dirty="0">
                <a:solidFill>
                  <a:srgbClr val="000000"/>
                </a:solidFill>
              </a:rPr>
              <a:t>να χρησιμοποιείτε εμπειρικές τεχνικές μέσω του SPSS και του R για τον έλεγχο της κανονικότητας των δεδομένων, και</a:t>
            </a:r>
          </a:p>
          <a:p>
            <a:pPr algn="just">
              <a:spcBef>
                <a:spcPts val="0"/>
              </a:spcBef>
            </a:pPr>
            <a:r>
              <a:rPr lang="el-GR" sz="1600" b="0" i="0" u="none" strike="noStrike" baseline="0" dirty="0">
                <a:solidFill>
                  <a:srgbClr val="000000"/>
                </a:solidFill>
              </a:rPr>
              <a:t>να εφαρμόζετε στατιστικά κριτήρια, όπως το </a:t>
            </a:r>
            <a:r>
              <a:rPr lang="el-GR" sz="1600" b="0" i="0" u="none" strike="noStrike" baseline="0" dirty="0" err="1">
                <a:solidFill>
                  <a:srgbClr val="000000"/>
                </a:solidFill>
              </a:rPr>
              <a:t>Kolmogorov-Smirnov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 και το </a:t>
            </a:r>
            <a:r>
              <a:rPr lang="el-GR" sz="1600" b="0" i="0" u="none" strike="noStrike" baseline="0" dirty="0" err="1">
                <a:solidFill>
                  <a:srgbClr val="000000"/>
                </a:solidFill>
              </a:rPr>
              <a:t>Shapiro-Wilk</a:t>
            </a:r>
            <a:r>
              <a:rPr lang="el-GR" sz="1600" b="0" i="0" u="none" strike="noStrike" baseline="0" dirty="0">
                <a:solidFill>
                  <a:srgbClr val="000000"/>
                </a:solidFill>
              </a:rPr>
              <a:t>, ως ελέγχους της καλής προσαρμογής των δεδομένων στην κανονική κατανομή.</a:t>
            </a: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D1BD417F-CD7A-41D8-956F-4359D41A7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dirty="0">
                <a:latin typeface="+mn-lt"/>
              </a:rPr>
              <a:t>2</a:t>
            </a:r>
            <a:endParaRPr lang="en-US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9AFEE-5B86-C961-1F7E-76D541AF1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7858920A-C5C5-BF46-7152-16DA31F3A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0" y="4750158"/>
            <a:ext cx="7942319" cy="2107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25BED4-4018-9304-314A-0DEEBA498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927100"/>
            <a:ext cx="6345238" cy="709613"/>
          </a:xfrm>
        </p:spPr>
        <p:txBody>
          <a:bodyPr wrap="square" anchor="ctr">
            <a:normAutofit/>
          </a:bodyPr>
          <a:lstStyle/>
          <a:p>
            <a:r>
              <a:rPr lang="el-GR" dirty="0"/>
              <a:t>Μορφές κατανομών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15CAE-49CE-FCD8-A829-7BB103A89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8496944" cy="3742931"/>
          </a:xfrm>
        </p:spPr>
        <p:txBody>
          <a:bodyPr wrap="square" anchor="t">
            <a:normAutofit/>
          </a:bodyPr>
          <a:lstStyle/>
          <a:p>
            <a:r>
              <a:rPr lang="el-GR" altLang="el-GR" sz="2000" b="1" dirty="0"/>
              <a:t>Κύρτωση</a:t>
            </a:r>
            <a:r>
              <a:rPr lang="el-GR" altLang="el-GR" sz="2000" dirty="0"/>
              <a:t>: Ο βαθμός συγκέντρωσης των τιμών γύρω από το κέντρο της κατανομής</a:t>
            </a:r>
          </a:p>
          <a:p>
            <a:pPr lvl="1"/>
            <a:r>
              <a:rPr lang="el-GR" altLang="el-GR" sz="1800" b="1" dirty="0" err="1"/>
              <a:t>Λεπτόκυρτη</a:t>
            </a:r>
            <a:r>
              <a:rPr lang="el-GR" altLang="el-GR" sz="1800" b="1" dirty="0"/>
              <a:t> κατανομή</a:t>
            </a:r>
            <a:r>
              <a:rPr lang="el-GR" altLang="el-GR" sz="1800" dirty="0"/>
              <a:t>: Συμμετρική καμπύλη που χαρακτηρίζεται από τη συγκέντρωση των τιμών στο κέντρο της κατανομής (α)</a:t>
            </a:r>
          </a:p>
          <a:p>
            <a:pPr lvl="1"/>
            <a:r>
              <a:rPr lang="el-GR" altLang="el-GR" sz="1800" b="1" dirty="0" err="1"/>
              <a:t>Πλατύκυρτη</a:t>
            </a:r>
            <a:r>
              <a:rPr lang="el-GR" altLang="el-GR" sz="1800" b="1" dirty="0"/>
              <a:t> κατανομή</a:t>
            </a:r>
            <a:r>
              <a:rPr lang="el-GR" altLang="el-GR" sz="1800" dirty="0"/>
              <a:t>: Συμμετρική καμπύλη που χαρακτηρίζεται από μικρό βαθμό συγκέντρωσης γύρω από το κέντρο της κατανομής (γ)</a:t>
            </a:r>
          </a:p>
          <a:p>
            <a:pPr lvl="1"/>
            <a:r>
              <a:rPr lang="el-GR" altLang="el-GR" sz="1800" b="1" dirty="0" err="1"/>
              <a:t>Μεσόκυρτη</a:t>
            </a:r>
            <a:r>
              <a:rPr lang="el-GR" altLang="el-GR" sz="1800" b="1" dirty="0"/>
              <a:t> κατανομή</a:t>
            </a:r>
            <a:r>
              <a:rPr lang="el-GR" altLang="el-GR" sz="1800" dirty="0"/>
              <a:t>: Συμμετρική καμπύλη που έχει τη μορφή της κανονικής κατανομής (β)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78564-6273-E262-071C-46202EA8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mtClean="0">
                <a:latin typeface="+mn-lt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085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F06EE-9ED1-321C-0B30-C0D034925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0749-4760-514A-8972-3F7D4B38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927100"/>
            <a:ext cx="6345238" cy="709613"/>
          </a:xfrm>
        </p:spPr>
        <p:txBody>
          <a:bodyPr wrap="square" anchor="ctr">
            <a:normAutofit/>
          </a:bodyPr>
          <a:lstStyle/>
          <a:p>
            <a:r>
              <a:rPr lang="el-GR" dirty="0"/>
              <a:t>Μορφές κατανομών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4EAB-1339-09EA-9108-44472DC75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8496944" cy="3742931"/>
          </a:xfrm>
        </p:spPr>
        <p:txBody>
          <a:bodyPr wrap="square" anchor="t">
            <a:normAutofit/>
          </a:bodyPr>
          <a:lstStyle/>
          <a:p>
            <a:r>
              <a:rPr lang="el-GR" altLang="el-GR" sz="2000" b="1" dirty="0"/>
              <a:t>Συμμετρική κατανομή</a:t>
            </a:r>
            <a:r>
              <a:rPr lang="el-GR" altLang="el-GR" sz="2000" dirty="0"/>
              <a:t>: η συγκέντρωση των τιμών γύρω από το μέσο της κατανομής είναι συμμετρική</a:t>
            </a:r>
          </a:p>
          <a:p>
            <a:r>
              <a:rPr lang="el-GR" altLang="el-GR" sz="2000" b="1" dirty="0"/>
              <a:t>Ισοϋψής κατανομή</a:t>
            </a:r>
            <a:r>
              <a:rPr lang="el-GR" altLang="el-GR" sz="2000" dirty="0"/>
              <a:t>: Κατανομή, η συχνότητα των τιμών της οποίας είναι ίση σε όλο το μήκος της κλίμακας μέτρησης (α)</a:t>
            </a:r>
          </a:p>
          <a:p>
            <a:r>
              <a:rPr lang="el-GR" altLang="el-GR" sz="2000" b="1" dirty="0" err="1"/>
              <a:t>Δικόρυφη</a:t>
            </a:r>
            <a:r>
              <a:rPr lang="el-GR" altLang="el-GR" sz="2000" b="1" dirty="0"/>
              <a:t> κατανομή</a:t>
            </a:r>
            <a:r>
              <a:rPr lang="el-GR" altLang="el-GR" sz="2000" dirty="0"/>
              <a:t>: Κατανομή με δύο δεσπόζουσες τιμές (β &amp; γ)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13CC6-0C8F-9184-4A68-C62D8BC6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mtClean="0">
                <a:latin typeface="+mn-lt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altLang="el-GR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32D8E9B-C95D-F241-40E7-6C1012FEE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4769986"/>
            <a:ext cx="7236296" cy="20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3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08C9D-5BCC-B29A-22B6-4E4A6A5A4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9508-51B3-A368-551D-6662FF58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927100"/>
            <a:ext cx="6345238" cy="709613"/>
          </a:xfrm>
        </p:spPr>
        <p:txBody>
          <a:bodyPr wrap="square" anchor="ctr">
            <a:normAutofit/>
          </a:bodyPr>
          <a:lstStyle/>
          <a:p>
            <a:r>
              <a:rPr lang="el-GR" dirty="0"/>
              <a:t>Μορφές κατανομών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7FD71-A3DE-F569-1AD4-7D1FB5E50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8496944" cy="3742931"/>
          </a:xfrm>
        </p:spPr>
        <p:txBody>
          <a:bodyPr wrap="square" anchor="t">
            <a:normAutofit/>
          </a:bodyPr>
          <a:lstStyle/>
          <a:p>
            <a:r>
              <a:rPr lang="el-GR" altLang="el-GR" sz="2000" b="1" dirty="0"/>
              <a:t>Ασύμμετρη κατανομή</a:t>
            </a:r>
            <a:r>
              <a:rPr lang="el-GR" altLang="el-GR" sz="2000" dirty="0"/>
              <a:t>: Μη συμμετρική κατανομή, στην οποία το σημείο συγκέντρωσης των περισσότερων τιμών βρίσκεται δεξιά ή αριστερά στον άξονα των τιμών</a:t>
            </a:r>
          </a:p>
          <a:p>
            <a:pPr lvl="1"/>
            <a:r>
              <a:rPr lang="el-GR" altLang="el-GR" sz="1800" b="1" dirty="0"/>
              <a:t>Ασύμμετρη αριστερά</a:t>
            </a:r>
            <a:r>
              <a:rPr lang="el-GR" altLang="el-GR" sz="1800" dirty="0"/>
              <a:t>: οι μεγάλες συχνότητες συγκεντρώνονται στο αριστερό άκρο της κατανομής (που αντιστοιχεί στις χαμηλότερες τιμές της κλίμακας μέτρησης) και ταυτόχρονα οι συχνότητες στο δεξιό άκρο είναι λιγότερες (γ)</a:t>
            </a:r>
          </a:p>
          <a:p>
            <a:pPr lvl="1"/>
            <a:r>
              <a:rPr lang="el-GR" altLang="el-GR" sz="1800" b="1" dirty="0"/>
              <a:t>Ασύμμετρη δεξιά κατανομή</a:t>
            </a:r>
            <a:r>
              <a:rPr lang="el-GR" altLang="el-GR" sz="1800" dirty="0"/>
              <a:t>: το σημείο συγκέντρωσης των τιμών της κατανομής βρίσκεται δεξιά στον οριζόντιο άξονα  (α &amp; β)</a:t>
            </a:r>
          </a:p>
          <a:p>
            <a:endParaRPr lang="el-GR" altLang="el-G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6CD8F-ED5A-FF72-D32E-57B0A50E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mtClean="0">
                <a:latin typeface="+mn-lt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altLang="el-GR" dirty="0">
              <a:latin typeface="+mn-lt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2F8EDF3-F562-3426-D640-0F96EF598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4818480"/>
            <a:ext cx="5436096" cy="20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E942C-D26E-4E74-04F7-433A069F4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C48A-E449-2A71-85EE-3DAEADB4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927100"/>
            <a:ext cx="6345238" cy="709613"/>
          </a:xfrm>
        </p:spPr>
        <p:txBody>
          <a:bodyPr wrap="square" anchor="ctr">
            <a:normAutofit/>
          </a:bodyPr>
          <a:lstStyle/>
          <a:p>
            <a:r>
              <a:rPr lang="el-GR" dirty="0"/>
              <a:t>Η κανονική κατανομή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6AD7-6DE4-8B98-91A9-725273652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8496944" cy="3742931"/>
          </a:xfrm>
        </p:spPr>
        <p:txBody>
          <a:bodyPr wrap="square" anchor="t">
            <a:normAutofit/>
          </a:bodyPr>
          <a:lstStyle/>
          <a:p>
            <a:r>
              <a:rPr lang="el-GR" altLang="el-GR" sz="2000" dirty="0"/>
              <a:t>Συμμετρική κωδωνοειδής κατανομή με συγκεκριμένα χαρακτηριστικά</a:t>
            </a:r>
          </a:p>
          <a:p>
            <a:endParaRPr lang="el-GR" altLang="el-G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9DF43-22C2-F058-B2F7-759628E1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mtClean="0">
                <a:latin typeface="+mn-lt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altLang="el-GR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2F51EF7-C617-01AB-07EF-AAA3860F1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2636912"/>
            <a:ext cx="5652120" cy="39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0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D64D7C-735F-59F5-B483-FDDA87A6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έννοια των τυπικών τιμών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593E7E0-1E3C-480F-F438-8BB8FF0A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C9089-2D7C-404C-9FE3-1F5138143BB9}" type="slidenum">
              <a:rPr lang="en-US" altLang="el-GR" smtClean="0">
                <a:latin typeface="+mn-lt"/>
              </a:rPr>
              <a:pPr>
                <a:defRPr/>
              </a:pPr>
              <a:t>7</a:t>
            </a:fld>
            <a:endParaRPr lang="en-US" altLang="el-GR" dirty="0">
              <a:latin typeface="+mn-lt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61B8CF1-DF44-1488-F942-9B9313F69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276872"/>
            <a:ext cx="828040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l-GR" altLang="el-GR" sz="2000" b="1" dirty="0">
                <a:solidFill>
                  <a:srgbClr val="B000B0"/>
                </a:solidFill>
                <a:latin typeface="+mn-lt"/>
              </a:rPr>
              <a:t>Τυπική τιμή (ή </a:t>
            </a:r>
            <a:r>
              <a:rPr lang="en-US" altLang="el-GR" sz="2000" b="1" dirty="0">
                <a:solidFill>
                  <a:srgbClr val="B000B0"/>
                </a:solidFill>
                <a:latin typeface="+mn-lt"/>
              </a:rPr>
              <a:t>z</a:t>
            </a:r>
            <a:r>
              <a:rPr lang="el-GR" altLang="el-GR" sz="2000" b="1" dirty="0">
                <a:solidFill>
                  <a:srgbClr val="B000B0"/>
                </a:solidFill>
                <a:latin typeface="+mn-lt"/>
              </a:rPr>
              <a:t>-τιμή):</a:t>
            </a:r>
            <a:r>
              <a:rPr lang="el-GR" altLang="el-GR" sz="2000" b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Μια μετασχηματισμένη τιμή που δείχνει πόσες τυπικές αποκλίσεις πάνω ή κάτω από το μέσο όρο βρίσκεται η αντίστοιχη αρχική τιμή</a:t>
            </a:r>
          </a:p>
          <a:p>
            <a:pPr>
              <a:lnSpc>
                <a:spcPct val="130000"/>
              </a:lnSpc>
            </a:pPr>
            <a:r>
              <a:rPr lang="el-GR" altLang="el-GR" sz="2000" dirty="0">
                <a:latin typeface="+mn-lt"/>
              </a:rPr>
              <a:t>Ο τύπος υπολογισμού της τυπικής τιμής:</a:t>
            </a:r>
          </a:p>
          <a:p>
            <a:endParaRPr lang="el-GR" altLang="el-GR" sz="2000" dirty="0">
              <a:latin typeface="+mn-lt"/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928BCF58-1FF6-CFE7-374D-2FA97F411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10306"/>
              </p:ext>
            </p:extLst>
          </p:nvPr>
        </p:nvGraphicFramePr>
        <p:xfrm>
          <a:off x="3563937" y="4293096"/>
          <a:ext cx="20161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812447" imgH="418918" progId="Equation.3">
                  <p:embed/>
                </p:oleObj>
              </mc:Choice>
              <mc:Fallback>
                <p:oleObj name="Εξίσωση" r:id="rId2" imgW="812447" imgH="418918" progId="Equation.3">
                  <p:embed/>
                  <p:pic>
                    <p:nvPicPr>
                      <p:cNvPr id="8196" name="Object 4">
                        <a:extLst>
                          <a:ext uri="{FF2B5EF4-FFF2-40B4-BE49-F238E27FC236}">
                            <a16:creationId xmlns:a16="http://schemas.microsoft.com/office/drawing/2014/main" id="{61612D07-9365-CB9E-D460-52E44664F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7" y="4293096"/>
                        <a:ext cx="2016125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57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64492E-E9F9-7931-2556-C62565D3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4" y="927100"/>
            <a:ext cx="7017593" cy="709613"/>
          </a:xfrm>
        </p:spPr>
        <p:txBody>
          <a:bodyPr/>
          <a:lstStyle/>
          <a:p>
            <a:r>
              <a:rPr lang="el-GR" dirty="0"/>
              <a:t>Μετατροπή των τυπικών τιμών σε Τ-τιμές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E73E79-6A23-C945-C1CE-E5BBE49CA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7521984" cy="3530603"/>
          </a:xfrm>
        </p:spPr>
        <p:txBody>
          <a:bodyPr/>
          <a:lstStyle/>
          <a:p>
            <a:pPr marL="0" indent="0">
              <a:lnSpc>
                <a:spcPct val="130000"/>
              </a:lnSpc>
              <a:buFontTx/>
              <a:buNone/>
            </a:pPr>
            <a:r>
              <a:rPr lang="el-GR" altLang="el-GR" sz="1800" b="1" dirty="0">
                <a:solidFill>
                  <a:srgbClr val="B000B0"/>
                </a:solidFill>
              </a:rPr>
              <a:t>Τ-τιμές:</a:t>
            </a:r>
            <a:r>
              <a:rPr lang="el-GR" altLang="el-GR" sz="1800" b="1" dirty="0"/>
              <a:t> </a:t>
            </a:r>
            <a:r>
              <a:rPr lang="el-GR" altLang="el-GR" sz="1800" dirty="0"/>
              <a:t>Οι τυπικές τιμές μιας κανονικής κατανομής που έχουν μετατραπεί σε άλλη ισοδύναμη κλίμακα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l-GR" altLang="el-GR" sz="1800" dirty="0"/>
              <a:t>Ο τύπος υπολογισμού:</a:t>
            </a:r>
          </a:p>
          <a:p>
            <a:pPr marL="0" indent="0" algn="ctr">
              <a:buFontTx/>
              <a:buNone/>
            </a:pPr>
            <a:r>
              <a:rPr lang="el-GR" altLang="el-GR" sz="2800" dirty="0"/>
              <a:t>Τ = 50 +10</a:t>
            </a:r>
            <a:r>
              <a:rPr lang="en-US" altLang="el-GR" sz="2800" dirty="0"/>
              <a:t>z</a:t>
            </a:r>
            <a:endParaRPr lang="el-GR" altLang="el-GR" sz="2800" dirty="0"/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BEC13ED-8F75-38B8-1FBE-BF302B8A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C9089-2D7C-404C-9FE3-1F5138143BB9}" type="slidenum">
              <a:rPr lang="en-US" altLang="el-GR" smtClean="0">
                <a:latin typeface="+mn-lt"/>
              </a:rPr>
              <a:pPr>
                <a:defRPr/>
              </a:pPr>
              <a:t>8</a:t>
            </a:fld>
            <a:endParaRPr lang="en-US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360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85B8F0-BA8A-7CFF-DAE6-3C27D91D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4" y="927100"/>
            <a:ext cx="7377633" cy="709613"/>
          </a:xfrm>
        </p:spPr>
        <p:txBody>
          <a:bodyPr/>
          <a:lstStyle/>
          <a:p>
            <a:r>
              <a:rPr lang="el-GR" dirty="0"/>
              <a:t>Κανονική κατανομή του δείκτη νοημοσύνης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78BB7FF-87B7-3BF8-C6ED-86CA99D0D1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2" y="2420888"/>
            <a:ext cx="8337415" cy="3312368"/>
          </a:xfr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C9F8C2C-D810-916B-B955-E6755E5D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C9089-2D7C-404C-9FE3-1F5138143BB9}" type="slidenum">
              <a:rPr lang="en-US" altLang="el-GR" smtClean="0">
                <a:latin typeface="+mn-lt"/>
              </a:rPr>
              <a:pPr>
                <a:defRPr/>
              </a:pPr>
              <a:t>9</a:t>
            </a:fld>
            <a:endParaRPr lang="en-US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896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Vanho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Vanhove" id="{EA4D7CFF-F74A-7A48-87D6-C7AA06D573FD}" vid="{963A5AEF-4D68-7B48-B976-AF49F0E9A62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6180</TotalTime>
  <Words>694</Words>
  <Application>Microsoft Office PowerPoint</Application>
  <PresentationFormat>Προβολή στην οθόνη (4:3)</PresentationFormat>
  <Paragraphs>67</Paragraphs>
  <Slides>14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Wingdings 3</vt:lpstr>
      <vt:lpstr>Theme-Vanhove</vt:lpstr>
      <vt:lpstr>Microsoft Equation 3.0</vt:lpstr>
      <vt:lpstr>Η κανονική κατανομή</vt:lpstr>
      <vt:lpstr>Μαθησιακοί στόχοι</vt:lpstr>
      <vt:lpstr>Μορφές κατανομών</vt:lpstr>
      <vt:lpstr>Μορφές κατανομών</vt:lpstr>
      <vt:lpstr>Μορφές κατανομών</vt:lpstr>
      <vt:lpstr>Η κανονική κατανομή</vt:lpstr>
      <vt:lpstr>Η έννοια των τυπικών τιμών</vt:lpstr>
      <vt:lpstr>Μετατροπή των τυπικών τιμών σε Τ-τιμές</vt:lpstr>
      <vt:lpstr>Κανονική κατανομή του δείκτη νοημοσύνης</vt:lpstr>
      <vt:lpstr>Η τυπική κανονική κατανομή</vt:lpstr>
      <vt:lpstr>Χαρακτηριστικά της τυπικής κανονικής κατανομής</vt:lpstr>
      <vt:lpstr>Χαρακτηριστικά της τυπικής κανονικής κατανομής (συνέχεια)</vt:lpstr>
      <vt:lpstr>Η τυπική κανονική κατανομή</vt:lpstr>
      <vt:lpstr>Υπολογισμός της περιοχής μεταξύ δύο τιμών</vt:lpstr>
    </vt:vector>
  </TitlesOfParts>
  <Company>bcuc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jtribe01</dc:creator>
  <cp:lastModifiedBy>Petros Roussos</cp:lastModifiedBy>
  <cp:revision>204</cp:revision>
  <dcterms:created xsi:type="dcterms:W3CDTF">2004-02-18T16:58:05Z</dcterms:created>
  <dcterms:modified xsi:type="dcterms:W3CDTF">2025-05-01T13:32:42Z</dcterms:modified>
</cp:coreProperties>
</file>