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41"/>
  </p:notesMasterIdLst>
  <p:handoutMasterIdLst>
    <p:handoutMasterId r:id="rId42"/>
  </p:handoutMasterIdLst>
  <p:sldIdLst>
    <p:sldId id="393" r:id="rId2"/>
    <p:sldId id="384" r:id="rId3"/>
    <p:sldId id="394" r:id="rId4"/>
    <p:sldId id="395" r:id="rId5"/>
    <p:sldId id="396" r:id="rId6"/>
    <p:sldId id="397" r:id="rId7"/>
    <p:sldId id="398" r:id="rId8"/>
    <p:sldId id="400" r:id="rId9"/>
    <p:sldId id="401" r:id="rId10"/>
    <p:sldId id="402" r:id="rId11"/>
    <p:sldId id="403" r:id="rId12"/>
    <p:sldId id="404" r:id="rId13"/>
    <p:sldId id="405" r:id="rId14"/>
    <p:sldId id="406" r:id="rId15"/>
    <p:sldId id="407" r:id="rId16"/>
    <p:sldId id="408" r:id="rId17"/>
    <p:sldId id="409" r:id="rId18"/>
    <p:sldId id="410" r:id="rId19"/>
    <p:sldId id="418" r:id="rId20"/>
    <p:sldId id="411" r:id="rId21"/>
    <p:sldId id="412" r:id="rId22"/>
    <p:sldId id="413" r:id="rId23"/>
    <p:sldId id="414" r:id="rId24"/>
    <p:sldId id="419" r:id="rId25"/>
    <p:sldId id="415" r:id="rId26"/>
    <p:sldId id="416" r:id="rId27"/>
    <p:sldId id="424" r:id="rId28"/>
    <p:sldId id="417" r:id="rId29"/>
    <p:sldId id="420" r:id="rId30"/>
    <p:sldId id="421" r:id="rId31"/>
    <p:sldId id="422" r:id="rId32"/>
    <p:sldId id="423" r:id="rId33"/>
    <p:sldId id="425" r:id="rId34"/>
    <p:sldId id="426" r:id="rId35"/>
    <p:sldId id="427" r:id="rId36"/>
    <p:sldId id="429" r:id="rId37"/>
    <p:sldId id="430" r:id="rId38"/>
    <p:sldId id="428" r:id="rId39"/>
    <p:sldId id="431" r:id="rId40"/>
  </p:sldIdLst>
  <p:sldSz cx="9144000" cy="6858000" type="screen4x3"/>
  <p:notesSz cx="6669088" cy="9928225"/>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oannis Tsaousis" initials="IT" lastIdx="1" clrIdx="0">
    <p:extLst>
      <p:ext uri="{19B8F6BF-5375-455C-9EA6-DF929625EA0E}">
        <p15:presenceInfo xmlns:p15="http://schemas.microsoft.com/office/powerpoint/2012/main" userId="ecad8a5d577de6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B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32"/>
  </p:normalViewPr>
  <p:slideViewPr>
    <p:cSldViewPr>
      <p:cViewPr varScale="1">
        <p:scale>
          <a:sx n="115" d="100"/>
          <a:sy n="115" d="100"/>
        </p:scale>
        <p:origin x="84" y="4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050B54B4-C05C-4199-80E2-F0C1195FCA3E}"/>
              </a:ext>
            </a:extLst>
          </p:cNvPr>
          <p:cNvSpPr>
            <a:spLocks noGrp="1" noChangeArrowheads="1"/>
          </p:cNvSpPr>
          <p:nvPr>
            <p:ph type="hdr" sz="quarter"/>
          </p:nvPr>
        </p:nvSpPr>
        <p:spPr bwMode="auto">
          <a:xfrm>
            <a:off x="0" y="0"/>
            <a:ext cx="2889250" cy="496888"/>
          </a:xfrm>
          <a:prstGeom prst="rect">
            <a:avLst/>
          </a:prstGeom>
          <a:noFill/>
          <a:ln>
            <a:noFill/>
          </a:ln>
          <a:effectLst/>
        </p:spPr>
        <p:txBody>
          <a:bodyPr vert="horz" wrap="square" lIns="90562" tIns="45281" rIns="90562" bIns="45281" numCol="1" anchor="t" anchorCtr="0" compatLnSpc="1">
            <a:prstTxWarp prst="textNoShape">
              <a:avLst/>
            </a:prstTxWarp>
          </a:bodyPr>
          <a:lstStyle>
            <a:lvl1pPr defTabSz="904875" eaLnBrk="1" hangingPunct="1">
              <a:defRPr sz="1200">
                <a:latin typeface="Arial" charset="0"/>
                <a:cs typeface="Arial" charset="0"/>
              </a:defRPr>
            </a:lvl1pPr>
          </a:lstStyle>
          <a:p>
            <a:pPr>
              <a:defRPr/>
            </a:pPr>
            <a:endParaRPr lang="en-GB"/>
          </a:p>
        </p:txBody>
      </p:sp>
      <p:sp>
        <p:nvSpPr>
          <p:cNvPr id="118787" name="Rectangle 3">
            <a:extLst>
              <a:ext uri="{FF2B5EF4-FFF2-40B4-BE49-F238E27FC236}">
                <a16:creationId xmlns:a16="http://schemas.microsoft.com/office/drawing/2014/main" id="{DAC40F14-EB18-471D-9A41-B46EF87186A1}"/>
              </a:ext>
            </a:extLst>
          </p:cNvPr>
          <p:cNvSpPr>
            <a:spLocks noGrp="1" noChangeArrowheads="1"/>
          </p:cNvSpPr>
          <p:nvPr>
            <p:ph type="dt" sz="quarter" idx="1"/>
          </p:nvPr>
        </p:nvSpPr>
        <p:spPr bwMode="auto">
          <a:xfrm>
            <a:off x="3778250" y="0"/>
            <a:ext cx="2889250" cy="496888"/>
          </a:xfrm>
          <a:prstGeom prst="rect">
            <a:avLst/>
          </a:prstGeom>
          <a:noFill/>
          <a:ln>
            <a:noFill/>
          </a:ln>
          <a:effectLst/>
        </p:spPr>
        <p:txBody>
          <a:bodyPr vert="horz" wrap="square" lIns="90562" tIns="45281" rIns="90562" bIns="45281" numCol="1" anchor="t" anchorCtr="0" compatLnSpc="1">
            <a:prstTxWarp prst="textNoShape">
              <a:avLst/>
            </a:prstTxWarp>
          </a:bodyPr>
          <a:lstStyle>
            <a:lvl1pPr algn="r" defTabSz="904875" eaLnBrk="1" hangingPunct="1">
              <a:defRPr sz="1200">
                <a:latin typeface="Arial" charset="0"/>
                <a:cs typeface="Arial" charset="0"/>
              </a:defRPr>
            </a:lvl1pPr>
          </a:lstStyle>
          <a:p>
            <a:pPr>
              <a:defRPr/>
            </a:pPr>
            <a:endParaRPr lang="en-GB"/>
          </a:p>
        </p:txBody>
      </p:sp>
      <p:sp>
        <p:nvSpPr>
          <p:cNvPr id="118788" name="Rectangle 4">
            <a:extLst>
              <a:ext uri="{FF2B5EF4-FFF2-40B4-BE49-F238E27FC236}">
                <a16:creationId xmlns:a16="http://schemas.microsoft.com/office/drawing/2014/main" id="{3C3DDC70-7D20-4481-A869-35D73D23B401}"/>
              </a:ext>
            </a:extLst>
          </p:cNvPr>
          <p:cNvSpPr>
            <a:spLocks noGrp="1" noChangeArrowheads="1"/>
          </p:cNvSpPr>
          <p:nvPr>
            <p:ph type="ftr" sz="quarter" idx="2"/>
          </p:nvPr>
        </p:nvSpPr>
        <p:spPr bwMode="auto">
          <a:xfrm>
            <a:off x="0" y="9429750"/>
            <a:ext cx="2889250" cy="496888"/>
          </a:xfrm>
          <a:prstGeom prst="rect">
            <a:avLst/>
          </a:prstGeom>
          <a:noFill/>
          <a:ln>
            <a:noFill/>
          </a:ln>
          <a:effectLst/>
        </p:spPr>
        <p:txBody>
          <a:bodyPr vert="horz" wrap="square" lIns="90562" tIns="45281" rIns="90562" bIns="45281" numCol="1" anchor="b" anchorCtr="0" compatLnSpc="1">
            <a:prstTxWarp prst="textNoShape">
              <a:avLst/>
            </a:prstTxWarp>
          </a:bodyPr>
          <a:lstStyle>
            <a:lvl1pPr defTabSz="904875" eaLnBrk="1" hangingPunct="1">
              <a:defRPr sz="1200">
                <a:latin typeface="Arial" charset="0"/>
                <a:cs typeface="Arial" charset="0"/>
              </a:defRPr>
            </a:lvl1pPr>
          </a:lstStyle>
          <a:p>
            <a:pPr>
              <a:defRPr/>
            </a:pPr>
            <a:endParaRPr lang="en-GB"/>
          </a:p>
        </p:txBody>
      </p:sp>
      <p:sp>
        <p:nvSpPr>
          <p:cNvPr id="118789" name="Rectangle 5">
            <a:extLst>
              <a:ext uri="{FF2B5EF4-FFF2-40B4-BE49-F238E27FC236}">
                <a16:creationId xmlns:a16="http://schemas.microsoft.com/office/drawing/2014/main" id="{AFEA9539-0C34-43FB-B339-9E70DB187DCD}"/>
              </a:ext>
            </a:extLst>
          </p:cNvPr>
          <p:cNvSpPr>
            <a:spLocks noGrp="1" noChangeArrowheads="1"/>
          </p:cNvSpPr>
          <p:nvPr>
            <p:ph type="sldNum" sz="quarter" idx="3"/>
          </p:nvPr>
        </p:nvSpPr>
        <p:spPr bwMode="auto">
          <a:xfrm>
            <a:off x="3778250" y="9429750"/>
            <a:ext cx="2889250" cy="496888"/>
          </a:xfrm>
          <a:prstGeom prst="rect">
            <a:avLst/>
          </a:prstGeom>
          <a:noFill/>
          <a:ln>
            <a:noFill/>
          </a:ln>
          <a:effectLst/>
        </p:spPr>
        <p:txBody>
          <a:bodyPr vert="horz" wrap="square" lIns="90562" tIns="45281" rIns="90562" bIns="45281" numCol="1" anchor="b" anchorCtr="0" compatLnSpc="1">
            <a:prstTxWarp prst="textNoShape">
              <a:avLst/>
            </a:prstTxWarp>
          </a:bodyPr>
          <a:lstStyle>
            <a:lvl1pPr algn="r" defTabSz="904875" eaLnBrk="1" hangingPunct="1">
              <a:defRPr sz="1200"/>
            </a:lvl1pPr>
          </a:lstStyle>
          <a:p>
            <a:pPr>
              <a:defRPr/>
            </a:pPr>
            <a:fld id="{FF2EC3DE-A9CD-49F2-818B-08AA9A64A7CF}" type="slidenum">
              <a:rPr lang="en-GB" altLang="el-GR"/>
              <a:pPr>
                <a:defRPr/>
              </a:pPr>
              <a:t>‹#›</a:t>
            </a:fld>
            <a:endParaRPr lang="en-GB" altLang="el-GR"/>
          </a:p>
        </p:txBody>
      </p:sp>
    </p:spTree>
    <p:extLst>
      <p:ext uri="{BB962C8B-B14F-4D97-AF65-F5344CB8AC3E}">
        <p14:creationId xmlns:p14="http://schemas.microsoft.com/office/powerpoint/2010/main" val="2996960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B2E95307-4307-4DF2-99B9-73081273E433}"/>
              </a:ext>
            </a:extLst>
          </p:cNvPr>
          <p:cNvSpPr>
            <a:spLocks noGrp="1" noChangeArrowheads="1"/>
          </p:cNvSpPr>
          <p:nvPr>
            <p:ph type="hdr" sz="quarter"/>
          </p:nvPr>
        </p:nvSpPr>
        <p:spPr bwMode="auto">
          <a:xfrm>
            <a:off x="0" y="0"/>
            <a:ext cx="2889250" cy="496888"/>
          </a:xfrm>
          <a:prstGeom prst="rect">
            <a:avLst/>
          </a:prstGeom>
          <a:noFill/>
          <a:ln>
            <a:noFill/>
          </a:ln>
          <a:effectLst/>
        </p:spPr>
        <p:txBody>
          <a:bodyPr vert="horz" wrap="square" lIns="90562" tIns="45281" rIns="90562" bIns="45281" numCol="1" anchor="t" anchorCtr="0" compatLnSpc="1">
            <a:prstTxWarp prst="textNoShape">
              <a:avLst/>
            </a:prstTxWarp>
          </a:bodyPr>
          <a:lstStyle>
            <a:lvl1pPr defTabSz="904875" eaLnBrk="1" hangingPunct="1">
              <a:defRPr sz="1200">
                <a:latin typeface="Arial" charset="0"/>
                <a:cs typeface="Arial" charset="0"/>
              </a:defRPr>
            </a:lvl1pPr>
          </a:lstStyle>
          <a:p>
            <a:pPr>
              <a:defRPr/>
            </a:pPr>
            <a:endParaRPr lang="en-GB"/>
          </a:p>
        </p:txBody>
      </p:sp>
      <p:sp>
        <p:nvSpPr>
          <p:cNvPr id="112643" name="Rectangle 3">
            <a:extLst>
              <a:ext uri="{FF2B5EF4-FFF2-40B4-BE49-F238E27FC236}">
                <a16:creationId xmlns:a16="http://schemas.microsoft.com/office/drawing/2014/main" id="{BCB32ADA-545C-478E-A5BC-2CD6052CD687}"/>
              </a:ext>
            </a:extLst>
          </p:cNvPr>
          <p:cNvSpPr>
            <a:spLocks noGrp="1" noChangeArrowheads="1"/>
          </p:cNvSpPr>
          <p:nvPr>
            <p:ph type="dt" idx="1"/>
          </p:nvPr>
        </p:nvSpPr>
        <p:spPr bwMode="auto">
          <a:xfrm>
            <a:off x="3778250" y="0"/>
            <a:ext cx="2889250" cy="496888"/>
          </a:xfrm>
          <a:prstGeom prst="rect">
            <a:avLst/>
          </a:prstGeom>
          <a:noFill/>
          <a:ln>
            <a:noFill/>
          </a:ln>
          <a:effectLst/>
        </p:spPr>
        <p:txBody>
          <a:bodyPr vert="horz" wrap="square" lIns="90562" tIns="45281" rIns="90562" bIns="45281" numCol="1" anchor="t" anchorCtr="0" compatLnSpc="1">
            <a:prstTxWarp prst="textNoShape">
              <a:avLst/>
            </a:prstTxWarp>
          </a:bodyPr>
          <a:lstStyle>
            <a:lvl1pPr algn="r" defTabSz="904875" eaLnBrk="1" hangingPunct="1">
              <a:defRPr sz="1200">
                <a:latin typeface="Arial" charset="0"/>
                <a:cs typeface="Arial" charset="0"/>
              </a:defRPr>
            </a:lvl1pPr>
          </a:lstStyle>
          <a:p>
            <a:pPr>
              <a:defRPr/>
            </a:pPr>
            <a:endParaRPr lang="en-GB"/>
          </a:p>
        </p:txBody>
      </p:sp>
      <p:sp>
        <p:nvSpPr>
          <p:cNvPr id="4100" name="Rectangle 4">
            <a:extLst>
              <a:ext uri="{FF2B5EF4-FFF2-40B4-BE49-F238E27FC236}">
                <a16:creationId xmlns:a16="http://schemas.microsoft.com/office/drawing/2014/main" id="{D0196EFC-C1B7-4383-BB81-3C09DFE94C0F}"/>
              </a:ext>
            </a:extLst>
          </p:cNvPr>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45" name="Rectangle 5">
            <a:extLst>
              <a:ext uri="{FF2B5EF4-FFF2-40B4-BE49-F238E27FC236}">
                <a16:creationId xmlns:a16="http://schemas.microsoft.com/office/drawing/2014/main" id="{810892B9-9407-45A3-9F60-1989E0CB040A}"/>
              </a:ext>
            </a:extLst>
          </p:cNvPr>
          <p:cNvSpPr>
            <a:spLocks noGrp="1" noChangeArrowheads="1"/>
          </p:cNvSpPr>
          <p:nvPr>
            <p:ph type="body" sz="quarter" idx="3"/>
          </p:nvPr>
        </p:nvSpPr>
        <p:spPr bwMode="auto">
          <a:xfrm>
            <a:off x="666750" y="4716463"/>
            <a:ext cx="5335588" cy="4467225"/>
          </a:xfrm>
          <a:prstGeom prst="rect">
            <a:avLst/>
          </a:prstGeom>
          <a:noFill/>
          <a:ln>
            <a:noFill/>
          </a:ln>
          <a:effectLst/>
        </p:spPr>
        <p:txBody>
          <a:bodyPr vert="horz" wrap="square" lIns="90562" tIns="45281" rIns="90562" bIns="4528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646" name="Rectangle 6">
            <a:extLst>
              <a:ext uri="{FF2B5EF4-FFF2-40B4-BE49-F238E27FC236}">
                <a16:creationId xmlns:a16="http://schemas.microsoft.com/office/drawing/2014/main" id="{D01A21E0-334D-4893-8079-BECC895962DF}"/>
              </a:ext>
            </a:extLst>
          </p:cNvPr>
          <p:cNvSpPr>
            <a:spLocks noGrp="1" noChangeArrowheads="1"/>
          </p:cNvSpPr>
          <p:nvPr>
            <p:ph type="ftr" sz="quarter" idx="4"/>
          </p:nvPr>
        </p:nvSpPr>
        <p:spPr bwMode="auto">
          <a:xfrm>
            <a:off x="0" y="9429750"/>
            <a:ext cx="2889250" cy="496888"/>
          </a:xfrm>
          <a:prstGeom prst="rect">
            <a:avLst/>
          </a:prstGeom>
          <a:noFill/>
          <a:ln>
            <a:noFill/>
          </a:ln>
          <a:effectLst/>
        </p:spPr>
        <p:txBody>
          <a:bodyPr vert="horz" wrap="square" lIns="90562" tIns="45281" rIns="90562" bIns="45281" numCol="1" anchor="b" anchorCtr="0" compatLnSpc="1">
            <a:prstTxWarp prst="textNoShape">
              <a:avLst/>
            </a:prstTxWarp>
          </a:bodyPr>
          <a:lstStyle>
            <a:lvl1pPr defTabSz="904875" eaLnBrk="1" hangingPunct="1">
              <a:defRPr sz="1200">
                <a:latin typeface="Arial" charset="0"/>
                <a:cs typeface="Arial" charset="0"/>
              </a:defRPr>
            </a:lvl1pPr>
          </a:lstStyle>
          <a:p>
            <a:pPr>
              <a:defRPr/>
            </a:pPr>
            <a:endParaRPr lang="en-GB"/>
          </a:p>
        </p:txBody>
      </p:sp>
      <p:sp>
        <p:nvSpPr>
          <p:cNvPr id="112647" name="Rectangle 7">
            <a:extLst>
              <a:ext uri="{FF2B5EF4-FFF2-40B4-BE49-F238E27FC236}">
                <a16:creationId xmlns:a16="http://schemas.microsoft.com/office/drawing/2014/main" id="{1AEACBB1-9ED1-4D41-B206-E11EFE3814DA}"/>
              </a:ext>
            </a:extLst>
          </p:cNvPr>
          <p:cNvSpPr>
            <a:spLocks noGrp="1" noChangeArrowheads="1"/>
          </p:cNvSpPr>
          <p:nvPr>
            <p:ph type="sldNum" sz="quarter" idx="5"/>
          </p:nvPr>
        </p:nvSpPr>
        <p:spPr bwMode="auto">
          <a:xfrm>
            <a:off x="3778250" y="9429750"/>
            <a:ext cx="2889250" cy="496888"/>
          </a:xfrm>
          <a:prstGeom prst="rect">
            <a:avLst/>
          </a:prstGeom>
          <a:noFill/>
          <a:ln>
            <a:noFill/>
          </a:ln>
          <a:effectLst/>
        </p:spPr>
        <p:txBody>
          <a:bodyPr vert="horz" wrap="square" lIns="90562" tIns="45281" rIns="90562" bIns="45281" numCol="1" anchor="b" anchorCtr="0" compatLnSpc="1">
            <a:prstTxWarp prst="textNoShape">
              <a:avLst/>
            </a:prstTxWarp>
          </a:bodyPr>
          <a:lstStyle>
            <a:lvl1pPr algn="r" defTabSz="904875" eaLnBrk="1" hangingPunct="1">
              <a:defRPr sz="1200"/>
            </a:lvl1pPr>
          </a:lstStyle>
          <a:p>
            <a:pPr>
              <a:defRPr/>
            </a:pPr>
            <a:fld id="{DEA25A67-7479-49F0-9987-907BF6DFC027}" type="slidenum">
              <a:rPr lang="en-GB" altLang="el-GR"/>
              <a:pPr>
                <a:defRPr/>
              </a:pPr>
              <a:t>‹#›</a:t>
            </a:fld>
            <a:endParaRPr lang="en-GB" altLang="el-GR"/>
          </a:p>
        </p:txBody>
      </p:sp>
    </p:spTree>
    <p:extLst>
      <p:ext uri="{BB962C8B-B14F-4D97-AF65-F5344CB8AC3E}">
        <p14:creationId xmlns:p14="http://schemas.microsoft.com/office/powerpoint/2010/main" val="2313793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63"/>
            <a:ext cx="9144000" cy="6858000"/>
          </a:xfrm>
          <a:prstGeom prst="rect">
            <a:avLst/>
          </a:prstGeom>
        </p:spPr>
      </p:pic>
      <p:sp>
        <p:nvSpPr>
          <p:cNvPr id="26" name="Subtitle 2">
            <a:extLst>
              <a:ext uri="{FF2B5EF4-FFF2-40B4-BE49-F238E27FC236}">
                <a16:creationId xmlns:a16="http://schemas.microsoft.com/office/drawing/2014/main" id="{34BB4625-D36E-472B-89A4-BF54A9A65056}"/>
              </a:ext>
            </a:extLst>
          </p:cNvPr>
          <p:cNvSpPr txBox="1">
            <a:spLocks/>
          </p:cNvSpPr>
          <p:nvPr/>
        </p:nvSpPr>
        <p:spPr>
          <a:xfrm>
            <a:off x="877888" y="1447800"/>
            <a:ext cx="3800475" cy="409575"/>
          </a:xfrm>
          <a:prstGeom prst="rect">
            <a:avLst/>
          </a:prstGeom>
        </p:spPr>
        <p:txBody>
          <a:bodyPr>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defRPr/>
            </a:pPr>
            <a:endParaRPr lang="en-US" dirty="0"/>
          </a:p>
        </p:txBody>
      </p:sp>
      <p:sp>
        <p:nvSpPr>
          <p:cNvPr id="2" name="Title 1"/>
          <p:cNvSpPr>
            <a:spLocks noGrp="1"/>
          </p:cNvSpPr>
          <p:nvPr>
            <p:ph type="ctrTitle"/>
          </p:nvPr>
        </p:nvSpPr>
        <p:spPr>
          <a:xfrm>
            <a:off x="878642" y="2132856"/>
            <a:ext cx="3847594" cy="3384376"/>
          </a:xfrm>
        </p:spPr>
        <p:txBody>
          <a:bodyPr anchor="t"/>
          <a:lstStyle>
            <a:lvl1pPr>
              <a:defRPr sz="3200" b="1" baseline="0">
                <a:solidFill>
                  <a:srgbClr val="4F7BB2"/>
                </a:solidFill>
              </a:defRPr>
            </a:lvl1pPr>
          </a:lstStyle>
          <a:p>
            <a:endParaRPr lang="en-US" dirty="0"/>
          </a:p>
        </p:txBody>
      </p:sp>
      <p:sp>
        <p:nvSpPr>
          <p:cNvPr id="24" name="Text Placeholder 23"/>
          <p:cNvSpPr>
            <a:spLocks noGrp="1"/>
          </p:cNvSpPr>
          <p:nvPr>
            <p:ph type="body" sz="quarter" idx="13"/>
          </p:nvPr>
        </p:nvSpPr>
        <p:spPr>
          <a:xfrm>
            <a:off x="877888" y="1268412"/>
            <a:ext cx="3848348" cy="746051"/>
          </a:xfrm>
        </p:spPr>
        <p:txBody>
          <a:bodyPr anchor="b"/>
          <a:lstStyle>
            <a:lvl1pPr marL="0" indent="0">
              <a:buNone/>
              <a:defRPr baseline="0">
                <a:solidFill>
                  <a:schemeClr val="tx1"/>
                </a:solidFill>
              </a:defRPr>
            </a:lvl1pPr>
          </a:lstStyle>
          <a:p>
            <a:pPr lvl="0"/>
            <a:endParaRPr lang="en-US" dirty="0"/>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932040" y="1206209"/>
            <a:ext cx="3096344" cy="4311024"/>
          </a:xfrm>
          <a:prstGeom prst="rect">
            <a:avLst/>
          </a:prstGeom>
          <a:ln>
            <a:solidFill>
              <a:srgbClr val="4F7BB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896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864382" y="2489200"/>
            <a:ext cx="7605542" cy="3530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A1432FE-9C5D-445A-9190-B8995C01BAE0}"/>
              </a:ext>
            </a:extLst>
          </p:cNvPr>
          <p:cNvSpPr>
            <a:spLocks noGrp="1"/>
          </p:cNvSpPr>
          <p:nvPr>
            <p:ph type="sldNum" sz="quarter" idx="12"/>
          </p:nvPr>
        </p:nvSpPr>
        <p:spPr/>
        <p:txBody>
          <a:bodyPr/>
          <a:lstStyle>
            <a:lvl1pPr>
              <a:defRPr/>
            </a:lvl1pPr>
          </a:lstStyle>
          <a:p>
            <a:pPr>
              <a:defRPr/>
            </a:pPr>
            <a:fld id="{EAAAB618-6913-4EF2-9F57-31E199F82E40}" type="slidenum">
              <a:rPr lang="en-US" altLang="el-GR"/>
              <a:pPr>
                <a:defRPr/>
              </a:pPr>
              <a:t>‹#›</a:t>
            </a:fld>
            <a:endParaRPr lang="en-US" altLang="el-GR"/>
          </a:p>
        </p:txBody>
      </p:sp>
      <p:sp>
        <p:nvSpPr>
          <p:cNvPr id="7" name="Date Placeholder 3">
            <a:extLst>
              <a:ext uri="{FF2B5EF4-FFF2-40B4-BE49-F238E27FC236}">
                <a16:creationId xmlns:a16="http://schemas.microsoft.com/office/drawing/2014/main" id="{38580DEC-72A1-4602-8763-29D910DA1B3F}"/>
              </a:ext>
            </a:extLst>
          </p:cNvPr>
          <p:cNvSpPr>
            <a:spLocks noGrp="1"/>
          </p:cNvSpPr>
          <p:nvPr>
            <p:ph type="dt" sz="half" idx="2"/>
          </p:nvPr>
        </p:nvSpPr>
        <p:spPr>
          <a:xfrm>
            <a:off x="7380312" y="6365875"/>
            <a:ext cx="1184251" cy="228600"/>
          </a:xfrm>
          <a:prstGeom prst="rect">
            <a:avLst/>
          </a:prstGeom>
        </p:spPr>
        <p:txBody>
          <a:bodyPr vert="horz" lIns="91440" tIns="45720" rIns="91440" bIns="45720" rtlCol="0" anchor="b"/>
          <a:lstStyle>
            <a:lvl1pPr algn="r">
              <a:defRPr sz="900" b="1" i="0">
                <a:solidFill>
                  <a:schemeClr val="tx1"/>
                </a:solidFill>
              </a:defRPr>
            </a:lvl1pPr>
          </a:lstStyle>
          <a:p>
            <a:pPr>
              <a:defRPr/>
            </a:pPr>
            <a:r>
              <a:rPr lang="en-US" b="0" dirty="0"/>
              <a:t>© GUTENBERG</a:t>
            </a:r>
            <a:endParaRPr lang="en-US" dirty="0"/>
          </a:p>
        </p:txBody>
      </p:sp>
      <p:sp>
        <p:nvSpPr>
          <p:cNvPr id="8" name="Footer Placeholder 4">
            <a:extLst>
              <a:ext uri="{FF2B5EF4-FFF2-40B4-BE49-F238E27FC236}">
                <a16:creationId xmlns:a16="http://schemas.microsoft.com/office/drawing/2014/main" id="{79F40BDC-F3E2-449E-AABA-5739F1D7554E}"/>
              </a:ext>
            </a:extLst>
          </p:cNvPr>
          <p:cNvSpPr>
            <a:spLocks noGrp="1"/>
          </p:cNvSpPr>
          <p:nvPr>
            <p:ph type="ftr" sz="quarter" idx="3"/>
          </p:nvPr>
        </p:nvSpPr>
        <p:spPr>
          <a:xfrm>
            <a:off x="590550" y="6365875"/>
            <a:ext cx="6717754" cy="228600"/>
          </a:xfrm>
          <a:prstGeom prst="rect">
            <a:avLst/>
          </a:prstGeom>
        </p:spPr>
        <p:txBody>
          <a:bodyPr vert="horz" lIns="91440" tIns="45720" rIns="91440" bIns="45720" rtlCol="0" anchor="b"/>
          <a:lstStyle>
            <a:lvl1pPr algn="l">
              <a:defRPr sz="900" b="0" i="0">
                <a:solidFill>
                  <a:schemeClr val="accent1">
                    <a:lumMod val="25000"/>
                  </a:schemeClr>
                </a:solidFill>
              </a:defRPr>
            </a:lvl1pPr>
          </a:lstStyle>
          <a:p>
            <a:pPr>
              <a:defRPr/>
            </a:pPr>
            <a:r>
              <a:rPr lang="el-GR" dirty="0"/>
              <a:t>Πέτρος  Λ. Ρούσσος, Γιάννης Τσαούσης – Στατιστική εφαρμοσμένη στις Κοινωνικές </a:t>
            </a:r>
            <a:r>
              <a:rPr lang="en-US" dirty="0"/>
              <a:t>E</a:t>
            </a:r>
            <a:r>
              <a:rPr lang="el-GR" dirty="0" err="1"/>
              <a:t>πιστήμες</a:t>
            </a:r>
            <a:r>
              <a:rPr lang="el-GR" dirty="0"/>
              <a:t> με τη χρήση του </a:t>
            </a:r>
            <a:r>
              <a:rPr lang="en-US" dirty="0"/>
              <a:t>SPSS </a:t>
            </a:r>
            <a:r>
              <a:rPr lang="el-GR" dirty="0"/>
              <a:t>και του </a:t>
            </a:r>
            <a:r>
              <a:rPr lang="en-US" dirty="0"/>
              <a:t>R</a:t>
            </a:r>
          </a:p>
        </p:txBody>
      </p:sp>
    </p:spTree>
    <p:extLst>
      <p:ext uri="{BB962C8B-B14F-4D97-AF65-F5344CB8AC3E}">
        <p14:creationId xmlns:p14="http://schemas.microsoft.com/office/powerpoint/2010/main" val="183980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3D47412A-7669-48AA-AE98-821AE7385A50}"/>
              </a:ext>
            </a:extLst>
          </p:cNvPr>
          <p:cNvSpPr>
            <a:spLocks noGrp="1"/>
          </p:cNvSpPr>
          <p:nvPr>
            <p:ph type="sldNum" sz="quarter" idx="12"/>
          </p:nvPr>
        </p:nvSpPr>
        <p:spPr/>
        <p:txBody>
          <a:bodyPr/>
          <a:lstStyle>
            <a:lvl1pPr>
              <a:defRPr/>
            </a:lvl1pPr>
          </a:lstStyle>
          <a:p>
            <a:pPr>
              <a:defRPr/>
            </a:pPr>
            <a:fld id="{922C9089-2D7C-404C-9FE3-1F5138143BB9}" type="slidenum">
              <a:rPr lang="en-US" altLang="el-GR"/>
              <a:pPr>
                <a:defRPr/>
              </a:pPr>
              <a:t>‹#›</a:t>
            </a:fld>
            <a:endParaRPr lang="en-US" altLang="el-GR"/>
          </a:p>
        </p:txBody>
      </p:sp>
      <p:sp>
        <p:nvSpPr>
          <p:cNvPr id="8" name="Date Placeholder 3">
            <a:extLst>
              <a:ext uri="{FF2B5EF4-FFF2-40B4-BE49-F238E27FC236}">
                <a16:creationId xmlns:a16="http://schemas.microsoft.com/office/drawing/2014/main" id="{38580DEC-72A1-4602-8763-29D910DA1B3F}"/>
              </a:ext>
            </a:extLst>
          </p:cNvPr>
          <p:cNvSpPr>
            <a:spLocks noGrp="1"/>
          </p:cNvSpPr>
          <p:nvPr>
            <p:ph type="dt" sz="half" idx="13"/>
          </p:nvPr>
        </p:nvSpPr>
        <p:spPr>
          <a:xfrm>
            <a:off x="7380312" y="6365875"/>
            <a:ext cx="1184251" cy="228600"/>
          </a:xfrm>
          <a:prstGeom prst="rect">
            <a:avLst/>
          </a:prstGeom>
        </p:spPr>
        <p:txBody>
          <a:bodyPr vert="horz" lIns="91440" tIns="45720" rIns="91440" bIns="45720" rtlCol="0" anchor="b"/>
          <a:lstStyle>
            <a:lvl1pPr algn="r">
              <a:defRPr sz="900" b="1" i="0">
                <a:solidFill>
                  <a:schemeClr val="tx1"/>
                </a:solidFill>
              </a:defRPr>
            </a:lvl1pPr>
          </a:lstStyle>
          <a:p>
            <a:pPr>
              <a:defRPr/>
            </a:pPr>
            <a:r>
              <a:rPr lang="en-US" b="0" dirty="0"/>
              <a:t>© GUTENBERG</a:t>
            </a:r>
            <a:endParaRPr lang="en-US" dirty="0"/>
          </a:p>
        </p:txBody>
      </p:sp>
      <p:sp>
        <p:nvSpPr>
          <p:cNvPr id="9" name="Footer Placeholder 4">
            <a:extLst>
              <a:ext uri="{FF2B5EF4-FFF2-40B4-BE49-F238E27FC236}">
                <a16:creationId xmlns:a16="http://schemas.microsoft.com/office/drawing/2014/main" id="{79F40BDC-F3E2-449E-AABA-5739F1D7554E}"/>
              </a:ext>
            </a:extLst>
          </p:cNvPr>
          <p:cNvSpPr>
            <a:spLocks noGrp="1"/>
          </p:cNvSpPr>
          <p:nvPr>
            <p:ph type="ftr" sz="quarter" idx="3"/>
          </p:nvPr>
        </p:nvSpPr>
        <p:spPr>
          <a:xfrm>
            <a:off x="590550" y="6365875"/>
            <a:ext cx="6717754" cy="228600"/>
          </a:xfrm>
          <a:prstGeom prst="rect">
            <a:avLst/>
          </a:prstGeom>
        </p:spPr>
        <p:txBody>
          <a:bodyPr vert="horz" lIns="91440" tIns="45720" rIns="91440" bIns="45720" rtlCol="0" anchor="b"/>
          <a:lstStyle>
            <a:lvl1pPr algn="l">
              <a:defRPr sz="900" b="0" i="0">
                <a:solidFill>
                  <a:schemeClr val="accent1">
                    <a:lumMod val="25000"/>
                  </a:schemeClr>
                </a:solidFill>
              </a:defRPr>
            </a:lvl1pPr>
          </a:lstStyle>
          <a:p>
            <a:pPr>
              <a:defRPr/>
            </a:pPr>
            <a:r>
              <a:rPr lang="el-GR" dirty="0"/>
              <a:t>Πέτρος  Λ. Ρούσσος, Γιάννης Τσαούσης – Στατιστική εφαρμοσμένη στις Κοινωνικές </a:t>
            </a:r>
            <a:r>
              <a:rPr lang="en-US" dirty="0"/>
              <a:t>E</a:t>
            </a:r>
            <a:r>
              <a:rPr lang="el-GR" dirty="0" err="1"/>
              <a:t>πιστήμες</a:t>
            </a:r>
            <a:r>
              <a:rPr lang="el-GR" dirty="0"/>
              <a:t> με τη χρήση του </a:t>
            </a:r>
            <a:r>
              <a:rPr lang="en-US" dirty="0"/>
              <a:t>SPSS </a:t>
            </a:r>
            <a:r>
              <a:rPr lang="el-GR" dirty="0"/>
              <a:t>και του </a:t>
            </a:r>
            <a:r>
              <a:rPr lang="en-US" dirty="0"/>
              <a:t>R</a:t>
            </a:r>
          </a:p>
        </p:txBody>
      </p:sp>
    </p:spTree>
    <p:extLst>
      <p:ext uri="{BB962C8B-B14F-4D97-AF65-F5344CB8AC3E}">
        <p14:creationId xmlns:p14="http://schemas.microsoft.com/office/powerpoint/2010/main" val="3884183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8" name="Title Placeholder 1">
            <a:extLst>
              <a:ext uri="{FF2B5EF4-FFF2-40B4-BE49-F238E27FC236}">
                <a16:creationId xmlns:a16="http://schemas.microsoft.com/office/drawing/2014/main" id="{1DAD1BF0-A287-49C9-A418-D0F1E57BDD5B}"/>
              </a:ext>
            </a:extLst>
          </p:cNvPr>
          <p:cNvSpPr>
            <a:spLocks noGrp="1" noChangeArrowheads="1"/>
          </p:cNvSpPr>
          <p:nvPr>
            <p:ph type="title"/>
          </p:nvPr>
        </p:nvSpPr>
        <p:spPr bwMode="gray">
          <a:xfrm>
            <a:off x="866775" y="927100"/>
            <a:ext cx="63452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9" name="Text Placeholder 2">
            <a:extLst>
              <a:ext uri="{FF2B5EF4-FFF2-40B4-BE49-F238E27FC236}">
                <a16:creationId xmlns:a16="http://schemas.microsoft.com/office/drawing/2014/main" id="{753045AF-CCED-468B-9F7D-57285A7E0001}"/>
              </a:ext>
            </a:extLst>
          </p:cNvPr>
          <p:cNvSpPr>
            <a:spLocks noGrp="1" noChangeArrowheads="1"/>
          </p:cNvSpPr>
          <p:nvPr>
            <p:ph type="body" idx="1"/>
          </p:nvPr>
        </p:nvSpPr>
        <p:spPr bwMode="auto">
          <a:xfrm>
            <a:off x="863600" y="2489200"/>
            <a:ext cx="63468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38580DEC-72A1-4602-8763-29D910DA1B3F}"/>
              </a:ext>
            </a:extLst>
          </p:cNvPr>
          <p:cNvSpPr>
            <a:spLocks noGrp="1"/>
          </p:cNvSpPr>
          <p:nvPr>
            <p:ph type="dt" sz="half" idx="2"/>
          </p:nvPr>
        </p:nvSpPr>
        <p:spPr>
          <a:xfrm>
            <a:off x="7380312" y="6365875"/>
            <a:ext cx="1184251" cy="228600"/>
          </a:xfrm>
          <a:prstGeom prst="rect">
            <a:avLst/>
          </a:prstGeom>
        </p:spPr>
        <p:txBody>
          <a:bodyPr vert="horz" lIns="91440" tIns="45720" rIns="91440" bIns="45720" rtlCol="0" anchor="b"/>
          <a:lstStyle>
            <a:lvl1pPr algn="r">
              <a:defRPr sz="900" b="1" i="0">
                <a:solidFill>
                  <a:schemeClr val="tx1"/>
                </a:solidFill>
              </a:defRPr>
            </a:lvl1pPr>
          </a:lstStyle>
          <a:p>
            <a:pPr>
              <a:defRPr/>
            </a:pPr>
            <a:r>
              <a:rPr lang="en-US" b="0" dirty="0"/>
              <a:t>© GUTENBERG</a:t>
            </a:r>
            <a:endParaRPr lang="en-US" dirty="0"/>
          </a:p>
        </p:txBody>
      </p:sp>
      <p:sp>
        <p:nvSpPr>
          <p:cNvPr id="5" name="Footer Placeholder 4">
            <a:extLst>
              <a:ext uri="{FF2B5EF4-FFF2-40B4-BE49-F238E27FC236}">
                <a16:creationId xmlns:a16="http://schemas.microsoft.com/office/drawing/2014/main" id="{79F40BDC-F3E2-449E-AABA-5739F1D7554E}"/>
              </a:ext>
            </a:extLst>
          </p:cNvPr>
          <p:cNvSpPr>
            <a:spLocks noGrp="1"/>
          </p:cNvSpPr>
          <p:nvPr>
            <p:ph type="ftr" sz="quarter" idx="3"/>
          </p:nvPr>
        </p:nvSpPr>
        <p:spPr>
          <a:xfrm>
            <a:off x="590550" y="6365875"/>
            <a:ext cx="6717754" cy="228600"/>
          </a:xfrm>
          <a:prstGeom prst="rect">
            <a:avLst/>
          </a:prstGeom>
        </p:spPr>
        <p:txBody>
          <a:bodyPr vert="horz" lIns="91440" tIns="45720" rIns="91440" bIns="45720" rtlCol="0" anchor="b"/>
          <a:lstStyle>
            <a:lvl1pPr algn="l">
              <a:defRPr sz="900" b="0" i="0">
                <a:solidFill>
                  <a:schemeClr val="accent1">
                    <a:lumMod val="25000"/>
                  </a:schemeClr>
                </a:solidFill>
              </a:defRPr>
            </a:lvl1pPr>
          </a:lstStyle>
          <a:p>
            <a:pPr>
              <a:defRPr/>
            </a:pPr>
            <a:r>
              <a:rPr lang="el-GR" dirty="0"/>
              <a:t>Πέτρος  Λ. Ρούσσος, Γιάννης Τσαούσης – Στατιστική εφαρμοσμένη στις Κοινωνικές </a:t>
            </a:r>
            <a:r>
              <a:rPr lang="en-US" dirty="0"/>
              <a:t>E</a:t>
            </a:r>
            <a:r>
              <a:rPr lang="el-GR" dirty="0" err="1"/>
              <a:t>πιστήμες</a:t>
            </a:r>
            <a:r>
              <a:rPr lang="el-GR" dirty="0"/>
              <a:t> με τη χρήση του </a:t>
            </a:r>
            <a:r>
              <a:rPr lang="en-US" dirty="0"/>
              <a:t>SPSS </a:t>
            </a:r>
            <a:r>
              <a:rPr lang="el-GR" dirty="0"/>
              <a:t>και του </a:t>
            </a:r>
            <a:r>
              <a:rPr lang="en-US" dirty="0"/>
              <a:t>R</a:t>
            </a:r>
          </a:p>
        </p:txBody>
      </p:sp>
      <p:sp>
        <p:nvSpPr>
          <p:cNvPr id="26" name="Rectangle 25">
            <a:extLst>
              <a:ext uri="{FF2B5EF4-FFF2-40B4-BE49-F238E27FC236}">
                <a16:creationId xmlns:a16="http://schemas.microsoft.com/office/drawing/2014/main" id="{F151FE55-87D4-4F21-BE5D-DAB0E1AE823A}"/>
              </a:ext>
            </a:extLst>
          </p:cNvPr>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a:extLst>
              <a:ext uri="{FF2B5EF4-FFF2-40B4-BE49-F238E27FC236}">
                <a16:creationId xmlns:a16="http://schemas.microsoft.com/office/drawing/2014/main" id="{77FA2424-CD0D-48A6-B127-5D4887D55ABB}"/>
              </a:ext>
            </a:extLst>
          </p:cNvPr>
          <p:cNvSpPr>
            <a:spLocks noGrp="1"/>
          </p:cNvSpPr>
          <p:nvPr>
            <p:ph type="sldNum" sz="quarter" idx="4"/>
          </p:nvPr>
        </p:nvSpPr>
        <p:spPr bwMode="gray">
          <a:xfrm>
            <a:off x="7678738" y="295275"/>
            <a:ext cx="790575"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rgbClr val="595959"/>
                </a:solidFill>
              </a:defRPr>
            </a:lvl1pPr>
          </a:lstStyle>
          <a:p>
            <a:pPr>
              <a:defRPr/>
            </a:pPr>
            <a:fld id="{64D36931-E4AE-43D0-8915-62CDB481E568}"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822" r:id="rId1"/>
    <p:sldLayoutId id="2147483815" r:id="rId2"/>
    <p:sldLayoutId id="2147483817" r:id="rId3"/>
  </p:sldLayoutIdLst>
  <p:hf hdr="0" ftr="0" dt="0"/>
  <p:txStyles>
    <p:titleStyle>
      <a:lvl1pPr algn="l" defTabSz="457200" rtl="0" eaLnBrk="0" fontAlgn="base" hangingPunct="0">
        <a:spcBef>
          <a:spcPct val="0"/>
        </a:spcBef>
        <a:spcAft>
          <a:spcPct val="0"/>
        </a:spcAft>
        <a:defRPr sz="3200" b="1" kern="1200">
          <a:solidFill>
            <a:srgbClr val="4F7BB2"/>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alibri Light" panose="020F0302020204030204" pitchFamily="34" charset="0"/>
        </a:defRPr>
      </a:lvl2pPr>
      <a:lvl3pPr algn="l" defTabSz="457200" rtl="0" eaLnBrk="0" fontAlgn="base" hangingPunct="0">
        <a:spcBef>
          <a:spcPct val="0"/>
        </a:spcBef>
        <a:spcAft>
          <a:spcPct val="0"/>
        </a:spcAft>
        <a:defRPr sz="3200">
          <a:solidFill>
            <a:schemeClr val="bg1"/>
          </a:solidFill>
          <a:latin typeface="Calibri Light" panose="020F0302020204030204" pitchFamily="34" charset="0"/>
        </a:defRPr>
      </a:lvl3pPr>
      <a:lvl4pPr algn="l" defTabSz="457200" rtl="0" eaLnBrk="0" fontAlgn="base" hangingPunct="0">
        <a:spcBef>
          <a:spcPct val="0"/>
        </a:spcBef>
        <a:spcAft>
          <a:spcPct val="0"/>
        </a:spcAft>
        <a:defRPr sz="3200">
          <a:solidFill>
            <a:schemeClr val="bg1"/>
          </a:solidFill>
          <a:latin typeface="Calibri Light" panose="020F0302020204030204" pitchFamily="34" charset="0"/>
        </a:defRPr>
      </a:lvl4pPr>
      <a:lvl5pPr algn="l" defTabSz="457200" rtl="0" eaLnBrk="0" fontAlgn="base" hangingPunct="0">
        <a:spcBef>
          <a:spcPct val="0"/>
        </a:spcBef>
        <a:spcAft>
          <a:spcPct val="0"/>
        </a:spcAft>
        <a:defRPr sz="3200">
          <a:solidFill>
            <a:schemeClr val="bg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a:extLst>
              <a:ext uri="{FF2B5EF4-FFF2-40B4-BE49-F238E27FC236}">
                <a16:creationId xmlns:a16="http://schemas.microsoft.com/office/drawing/2014/main" id="{90ECB17A-DC05-446E-9D1B-56254D1D8D07}"/>
              </a:ext>
            </a:extLst>
          </p:cNvPr>
          <p:cNvSpPr>
            <a:spLocks noGrp="1" noChangeArrowheads="1"/>
          </p:cNvSpPr>
          <p:nvPr>
            <p:ph type="ctrTitle"/>
          </p:nvPr>
        </p:nvSpPr>
        <p:spPr/>
        <p:txBody>
          <a:bodyPr/>
          <a:lstStyle/>
          <a:p>
            <a:r>
              <a:rPr lang="el-GR" altLang="en-US" sz="4000" dirty="0"/>
              <a:t>Έλεγχος Υποθέσεων</a:t>
            </a:r>
            <a:endParaRPr lang="en-US" altLang="en-US" sz="4000" dirty="0"/>
          </a:p>
        </p:txBody>
      </p:sp>
      <p:sp>
        <p:nvSpPr>
          <p:cNvPr id="10244" name="Rectangle 3">
            <a:extLst>
              <a:ext uri="{FF2B5EF4-FFF2-40B4-BE49-F238E27FC236}">
                <a16:creationId xmlns:a16="http://schemas.microsoft.com/office/drawing/2014/main" id="{EDBD9228-FF3E-428E-B65A-3E489F3E721C}"/>
              </a:ext>
            </a:extLst>
          </p:cNvPr>
          <p:cNvSpPr>
            <a:spLocks noGrp="1" noChangeArrowheads="1"/>
          </p:cNvSpPr>
          <p:nvPr>
            <p:ph type="body" sz="quarter" idx="13"/>
          </p:nvPr>
        </p:nvSpPr>
        <p:spPr/>
        <p:txBody>
          <a:bodyPr/>
          <a:lstStyle/>
          <a:p>
            <a:endParaRPr lang="en-GB" altLang="en-US" dirty="0"/>
          </a:p>
          <a:p>
            <a:r>
              <a:rPr lang="el-GR" altLang="en-US" sz="2800" b="1" dirty="0">
                <a:solidFill>
                  <a:srgbClr val="FF6600"/>
                </a:solidFill>
              </a:rPr>
              <a:t>Κεφάλαιο 8</a:t>
            </a:r>
            <a:endParaRPr lang="en-GB" altLang="en-US" sz="2800" b="1" dirty="0">
              <a:solidFill>
                <a:srgbClr val="FF66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Ένα παράδειγμα</a:t>
            </a:r>
            <a:endParaRPr lang="en-US" dirty="0"/>
          </a:p>
        </p:txBody>
      </p:sp>
      <p:sp>
        <p:nvSpPr>
          <p:cNvPr id="3" name="Content Placeholder 2"/>
          <p:cNvSpPr>
            <a:spLocks noGrp="1"/>
          </p:cNvSpPr>
          <p:nvPr>
            <p:ph idx="1"/>
          </p:nvPr>
        </p:nvSpPr>
        <p:spPr>
          <a:xfrm>
            <a:off x="539552" y="2489199"/>
            <a:ext cx="8064896" cy="4073525"/>
          </a:xfrm>
        </p:spPr>
        <p:txBody>
          <a:bodyPr/>
          <a:lstStyle/>
          <a:p>
            <a:pPr algn="just" eaLnBrk="1" hangingPunct="1">
              <a:defRPr/>
            </a:pPr>
            <a:r>
              <a:rPr lang="el-GR" sz="2000" dirty="0"/>
              <a:t>Επιλέγοντας, λοιπόν, το ποσοστό βεβαιότητας που θέλουμε, μπορούμε να εκτιμήσουμε την απόσταση που έχει ο μέσος όρος του δείγματός μας από τον πραγματικό μέσο όρο του πληθυσμού. </a:t>
            </a:r>
          </a:p>
          <a:p>
            <a:pPr algn="just" eaLnBrk="1" hangingPunct="1">
              <a:defRPr/>
            </a:pPr>
            <a:r>
              <a:rPr lang="el-GR" sz="2000" dirty="0"/>
              <a:t>Έτσι, αν επιλέξουμε την τρίτη περίπτωση</a:t>
            </a:r>
            <a:r>
              <a:rPr lang="en-US" sz="2000" dirty="0"/>
              <a:t> (99% </a:t>
            </a:r>
            <a:r>
              <a:rPr lang="el-GR" sz="2000" dirty="0"/>
              <a:t>ποσοστό βεβαιότητας):</a:t>
            </a:r>
          </a:p>
          <a:p>
            <a:pPr lvl="1" algn="just" eaLnBrk="1" hangingPunct="1">
              <a:defRPr/>
            </a:pPr>
            <a:r>
              <a:rPr lang="el-GR" sz="1800" dirty="0"/>
              <a:t>η πιθανότητα να αποκλίνει ο μέσος όρος του δείγματος μας κατά 7,74 (3 </a:t>
            </a:r>
            <a:r>
              <a:rPr lang="en-US" sz="1800" dirty="0"/>
              <a:t>x</a:t>
            </a:r>
            <a:r>
              <a:rPr lang="el-GR" sz="1800" dirty="0"/>
              <a:t> 2,58) από τον μέσο όρο του πληθυσμού είναι μόλις 1%. </a:t>
            </a:r>
          </a:p>
          <a:p>
            <a:pPr algn="just"/>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10</a:t>
            </a:fld>
            <a:endParaRPr lang="en-US" altLang="el-GR" sz="2400" dirty="0">
              <a:latin typeface="+mn-lt"/>
            </a:endParaRPr>
          </a:p>
        </p:txBody>
      </p:sp>
    </p:spTree>
    <p:extLst>
      <p:ext uri="{BB962C8B-B14F-4D97-AF65-F5344CB8AC3E}">
        <p14:creationId xmlns:p14="http://schemas.microsoft.com/office/powerpoint/2010/main" val="94729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Ένα ερευνητικό ερώτημα</a:t>
            </a:r>
            <a:endParaRPr lang="en-US" dirty="0"/>
          </a:p>
        </p:txBody>
      </p:sp>
      <p:sp>
        <p:nvSpPr>
          <p:cNvPr id="3" name="Content Placeholder 2"/>
          <p:cNvSpPr>
            <a:spLocks noGrp="1"/>
          </p:cNvSpPr>
          <p:nvPr>
            <p:ph idx="1"/>
          </p:nvPr>
        </p:nvSpPr>
        <p:spPr>
          <a:xfrm>
            <a:off x="539552" y="2489199"/>
            <a:ext cx="8064896" cy="4073525"/>
          </a:xfrm>
        </p:spPr>
        <p:txBody>
          <a:bodyPr/>
          <a:lstStyle/>
          <a:p>
            <a:pPr algn="just"/>
            <a:r>
              <a:rPr lang="el-GR" sz="2000" b="0" i="0" u="none" strike="noStrike" baseline="0" dirty="0"/>
              <a:t>Ένας ερευνητής ενδιαφέρεται να μελετήσει την επίδραση μιας νέας θεραπευτικής παρέμβασης στην αντιμετώπιση της κατάθλιψης. </a:t>
            </a:r>
          </a:p>
          <a:p>
            <a:pPr lvl="1" algn="just"/>
            <a:r>
              <a:rPr lang="el-GR" sz="1800" b="0" i="0" u="none" strike="noStrike" baseline="0" dirty="0"/>
              <a:t>Στην έρευνα παίρνουν μέρος δύο ομάδες ατόμων: Η ομάδα στην οποία εφαρμόστηκε η </a:t>
            </a:r>
            <a:r>
              <a:rPr lang="el-GR" sz="1800" i="1" u="none" strike="noStrike" baseline="0" dirty="0"/>
              <a:t>νέα θεραπευτική παρέμβαση </a:t>
            </a:r>
            <a:r>
              <a:rPr lang="el-GR" sz="1800" b="0" i="0" u="none" strike="noStrike" baseline="0" dirty="0"/>
              <a:t>(πειραματική ομάδα) και η ομάδα η οποία απλώς ακούει </a:t>
            </a:r>
            <a:r>
              <a:rPr lang="el-GR" sz="1800" b="0" i="1" u="none" strike="noStrike" baseline="0" dirty="0"/>
              <a:t>κλασική μουσική </a:t>
            </a:r>
            <a:r>
              <a:rPr lang="el-GR" sz="1800" b="0" i="0" u="none" strike="noStrike" baseline="0" dirty="0"/>
              <a:t>(ομάδα ελέγχου).</a:t>
            </a:r>
          </a:p>
          <a:p>
            <a:pPr algn="just"/>
            <a:r>
              <a:rPr lang="el-GR" sz="2000" b="0" i="0" u="none" strike="noStrike" baseline="0" dirty="0"/>
              <a:t>Ο ερευνητής ενδιαφέρεται να μελετήσει κατά πόσο οι μέσες επιδόσεις σε μία κλίμακα αξιολόγησης της </a:t>
            </a:r>
            <a:r>
              <a:rPr lang="el-GR" sz="2000" b="0" i="1" u="none" strike="noStrike" baseline="0" dirty="0"/>
              <a:t>συναισθηματικής κατάστασης </a:t>
            </a:r>
            <a:r>
              <a:rPr lang="el-GR" sz="2000" b="0" i="0" u="none" strike="noStrike" baseline="0" dirty="0"/>
              <a:t>των ατόμων στις δύο ομάδες διαφέρουν.</a:t>
            </a:r>
            <a:endParaRPr lang="en-US" sz="2000"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11</a:t>
            </a:fld>
            <a:endParaRPr lang="en-US" altLang="el-GR" sz="2400" dirty="0">
              <a:latin typeface="+mn-lt"/>
            </a:endParaRPr>
          </a:p>
        </p:txBody>
      </p:sp>
    </p:spTree>
    <p:extLst>
      <p:ext uri="{BB962C8B-B14F-4D97-AF65-F5344CB8AC3E}">
        <p14:creationId xmlns:p14="http://schemas.microsoft.com/office/powerpoint/2010/main" val="1392773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Έλεγχος υποθέσεων</a:t>
            </a:r>
            <a:endParaRPr lang="en-US" dirty="0"/>
          </a:p>
        </p:txBody>
      </p:sp>
      <p:sp>
        <p:nvSpPr>
          <p:cNvPr id="3" name="Content Placeholder 2"/>
          <p:cNvSpPr>
            <a:spLocks noGrp="1"/>
          </p:cNvSpPr>
          <p:nvPr>
            <p:ph idx="1"/>
          </p:nvPr>
        </p:nvSpPr>
        <p:spPr>
          <a:xfrm>
            <a:off x="539552" y="2296778"/>
            <a:ext cx="8064896" cy="4265947"/>
          </a:xfrm>
        </p:spPr>
        <p:txBody>
          <a:bodyPr/>
          <a:lstStyle/>
          <a:p>
            <a:pPr marL="0" indent="0" algn="just">
              <a:spcAft>
                <a:spcPts val="1200"/>
              </a:spcAft>
              <a:buNone/>
            </a:pPr>
            <a:r>
              <a:rPr lang="el-GR" sz="2000" b="1" i="0" u="none" strike="noStrike" baseline="0" dirty="0"/>
              <a:t>Υπάρχουν δύο ενδεχόμενα:</a:t>
            </a:r>
          </a:p>
          <a:p>
            <a:pPr algn="just">
              <a:spcAft>
                <a:spcPts val="0"/>
              </a:spcAft>
            </a:pPr>
            <a:r>
              <a:rPr lang="el-GR" sz="2000" b="0" i="0" u="none" strike="noStrike" baseline="0" dirty="0"/>
              <a:t>Οι δύο ομάδες αντιπροσωπεύουν πληθυσμούς με την ίδια μέση 	επίδοση (μέσο όρο), κάτι που σημαίνει ότι δεν υπάρχουν σημαντικές 	διαφορές μεταξύ των δύο 	ομάδων. </a:t>
            </a:r>
          </a:p>
          <a:p>
            <a:pPr lvl="1" algn="just">
              <a:spcAft>
                <a:spcPts val="1200"/>
              </a:spcAft>
            </a:pPr>
            <a:r>
              <a:rPr lang="el-GR" sz="1800" b="0" i="0" u="none" strike="noStrike" baseline="0" dirty="0"/>
              <a:t>Αν ισχύει αυτή η περίπτωση, το συμπέρασμα είναι ότι η νέα θεραπευτική παρέμβαση δεν μειώνει το επίπεδο κατάθλιψης των ατόμων.</a:t>
            </a:r>
          </a:p>
          <a:p>
            <a:pPr algn="just"/>
            <a:r>
              <a:rPr lang="el-GR" sz="2000" b="0" i="0" u="none" strike="noStrike" baseline="0" dirty="0"/>
              <a:t>Οι δύο ομάδες αντιπροσωπεύουν πληθυσμούς με διαφορετική μέση 	επίδοση, κάτι που σημαίνει ότι υπάρχουν σημαντικές διαφορές 	μεταξύ των δύο ομάδων.</a:t>
            </a:r>
          </a:p>
          <a:p>
            <a:pPr lvl="1" algn="just"/>
            <a:r>
              <a:rPr lang="el-GR" sz="1800" b="0" i="0" u="none" strike="noStrike" baseline="0" dirty="0"/>
              <a:t>Εάν </a:t>
            </a:r>
            <a:r>
              <a:rPr lang="el-GR" sz="1800" dirty="0"/>
              <a:t>ισχύει αυτή η περί</a:t>
            </a:r>
            <a:r>
              <a:rPr lang="el-GR" sz="1800" b="0" i="0" u="none" strike="noStrike" baseline="0" dirty="0"/>
              <a:t>πτωση, το συμπέρασμα είναι ότι η νέα </a:t>
            </a:r>
            <a:r>
              <a:rPr lang="el-GR" sz="1800" dirty="0"/>
              <a:t>θεραπευτική παρέμβαση μειώνει το επίπεδο κατάθλιψης των ατόμων.</a:t>
            </a:r>
            <a:endParaRPr lang="en-US" sz="1800"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12</a:t>
            </a:fld>
            <a:endParaRPr lang="en-US" altLang="el-GR" sz="2400" dirty="0">
              <a:latin typeface="+mn-lt"/>
            </a:endParaRPr>
          </a:p>
        </p:txBody>
      </p:sp>
    </p:spTree>
    <p:extLst>
      <p:ext uri="{BB962C8B-B14F-4D97-AF65-F5344CB8AC3E}">
        <p14:creationId xmlns:p14="http://schemas.microsoft.com/office/powerpoint/2010/main" val="174269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1</a:t>
            </a:r>
            <a:r>
              <a:rPr lang="el-GR" baseline="30000" dirty="0"/>
              <a:t>ο</a:t>
            </a:r>
            <a:r>
              <a:rPr lang="el-GR" dirty="0"/>
              <a:t> Βήμα: διατύπωση των υποθέσεων </a:t>
            </a:r>
            <a:endParaRPr lang="en-US" dirty="0"/>
          </a:p>
        </p:txBody>
      </p:sp>
      <p:sp>
        <p:nvSpPr>
          <p:cNvPr id="3" name="Content Placeholder 2"/>
          <p:cNvSpPr>
            <a:spLocks noGrp="1"/>
          </p:cNvSpPr>
          <p:nvPr>
            <p:ph idx="1"/>
          </p:nvPr>
        </p:nvSpPr>
        <p:spPr>
          <a:xfrm>
            <a:off x="586023" y="2132856"/>
            <a:ext cx="8136904" cy="4536504"/>
          </a:xfrm>
        </p:spPr>
        <p:txBody>
          <a:bodyPr/>
          <a:lstStyle/>
          <a:p>
            <a:pPr algn="just"/>
            <a:r>
              <a:rPr lang="el-GR" sz="2000" b="1" i="0" u="none" strike="noStrike" baseline="0" dirty="0">
                <a:solidFill>
                  <a:srgbClr val="4D4D4D"/>
                </a:solidFill>
              </a:rPr>
              <a:t>Μηδενική υπόθεση: </a:t>
            </a:r>
          </a:p>
          <a:p>
            <a:pPr lvl="1" algn="just"/>
            <a:r>
              <a:rPr lang="el-GR" sz="2000" b="0" i="0" u="none" strike="noStrike" baseline="0" dirty="0">
                <a:solidFill>
                  <a:srgbClr val="000000"/>
                </a:solidFill>
              </a:rPr>
              <a:t>Η μέση επίδοση στην κλίμακα αξιολόγησης της συναισθηματικής κατάστασης των ατόμων στα οποία εφαρμόστηκε η νέα θεραπευτική παρέμβαση δεν θα διαφέρει από τη μέση επίδοση των ατόμων που άκουσαν κλασική μουσική.</a:t>
            </a:r>
          </a:p>
          <a:p>
            <a:pPr lvl="1" algn="just"/>
            <a:endParaRPr lang="el-GR" sz="1800" dirty="0">
              <a:solidFill>
                <a:srgbClr val="000000"/>
              </a:solidFill>
            </a:endParaRPr>
          </a:p>
          <a:p>
            <a:pPr algn="just"/>
            <a:r>
              <a:rPr lang="el-GR" sz="2000" b="1" i="0" u="none" strike="noStrike" baseline="0" dirty="0">
                <a:solidFill>
                  <a:srgbClr val="4D4D4D"/>
                </a:solidFill>
              </a:rPr>
              <a:t>Εναλλακτική υπόθεση: </a:t>
            </a:r>
          </a:p>
          <a:p>
            <a:pPr lvl="1" algn="just"/>
            <a:r>
              <a:rPr lang="el-GR" sz="2000" b="0" i="0" u="none" strike="noStrike" baseline="0" dirty="0">
                <a:solidFill>
                  <a:srgbClr val="000000"/>
                </a:solidFill>
              </a:rPr>
              <a:t>Η μέση επίδοση στην κλίμακα αξιολόγησης της συναισθηματικής κατάστασης των ατόμων στα οποία εφαρμόστηκε η νέα θεραπευτική παρέμβαση θα διαφέρει από τη μέση επίδοση των ατόμων που άκουσαν κλασική μουσική.</a:t>
            </a:r>
            <a:endParaRPr lang="en-US" sz="2400"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13</a:t>
            </a:fld>
            <a:endParaRPr lang="en-US" altLang="el-GR" sz="2400" dirty="0">
              <a:latin typeface="+mn-lt"/>
            </a:endParaRPr>
          </a:p>
        </p:txBody>
      </p:sp>
      <p:graphicFrame>
        <p:nvGraphicFramePr>
          <p:cNvPr id="8" name="Αντικείμενο 7">
            <a:extLst>
              <a:ext uri="{FF2B5EF4-FFF2-40B4-BE49-F238E27FC236}">
                <a16:creationId xmlns:a16="http://schemas.microsoft.com/office/drawing/2014/main" id="{E92C43E8-928E-4084-9A60-C639054256A5}"/>
              </a:ext>
            </a:extLst>
          </p:cNvPr>
          <p:cNvGraphicFramePr>
            <a:graphicFrameLocks noChangeAspect="1"/>
          </p:cNvGraphicFramePr>
          <p:nvPr>
            <p:extLst>
              <p:ext uri="{D42A27DB-BD31-4B8C-83A1-F6EECF244321}">
                <p14:modId xmlns:p14="http://schemas.microsoft.com/office/powerpoint/2010/main" val="281183107"/>
              </p:ext>
            </p:extLst>
          </p:nvPr>
        </p:nvGraphicFramePr>
        <p:xfrm>
          <a:off x="3923928" y="3861048"/>
          <a:ext cx="1440160" cy="408403"/>
        </p:xfrm>
        <a:graphic>
          <a:graphicData uri="http://schemas.openxmlformats.org/presentationml/2006/ole">
            <mc:AlternateContent xmlns:mc="http://schemas.openxmlformats.org/markup-compatibility/2006">
              <mc:Choice xmlns:v="urn:schemas-microsoft-com:vml" Requires="v">
                <p:oleObj name="Equation" r:id="rId2" imgW="850680" imgH="241200" progId="Equation.DSMT4">
                  <p:embed/>
                </p:oleObj>
              </mc:Choice>
              <mc:Fallback>
                <p:oleObj name="Equation" r:id="rId2" imgW="850680" imgH="241200" progId="Equation.DSMT4">
                  <p:embed/>
                  <p:pic>
                    <p:nvPicPr>
                      <p:cNvPr id="0" name=""/>
                      <p:cNvPicPr/>
                      <p:nvPr/>
                    </p:nvPicPr>
                    <p:blipFill>
                      <a:blip r:embed="rId3"/>
                      <a:stretch>
                        <a:fillRect/>
                      </a:stretch>
                    </p:blipFill>
                    <p:spPr>
                      <a:xfrm>
                        <a:off x="3923928" y="3861048"/>
                        <a:ext cx="1440160" cy="408403"/>
                      </a:xfrm>
                      <a:prstGeom prst="rect">
                        <a:avLst/>
                      </a:prstGeom>
                    </p:spPr>
                  </p:pic>
                </p:oleObj>
              </mc:Fallback>
            </mc:AlternateContent>
          </a:graphicData>
        </a:graphic>
      </p:graphicFrame>
      <p:graphicFrame>
        <p:nvGraphicFramePr>
          <p:cNvPr id="9" name="Αντικείμενο 8">
            <a:extLst>
              <a:ext uri="{FF2B5EF4-FFF2-40B4-BE49-F238E27FC236}">
                <a16:creationId xmlns:a16="http://schemas.microsoft.com/office/drawing/2014/main" id="{DF2DF66B-5228-4E34-A9C4-57211E636A93}"/>
              </a:ext>
            </a:extLst>
          </p:cNvPr>
          <p:cNvGraphicFramePr>
            <a:graphicFrameLocks noChangeAspect="1"/>
          </p:cNvGraphicFramePr>
          <p:nvPr>
            <p:extLst>
              <p:ext uri="{D42A27DB-BD31-4B8C-83A1-F6EECF244321}">
                <p14:modId xmlns:p14="http://schemas.microsoft.com/office/powerpoint/2010/main" val="4158914635"/>
              </p:ext>
            </p:extLst>
          </p:nvPr>
        </p:nvGraphicFramePr>
        <p:xfrm>
          <a:off x="3944863" y="6225240"/>
          <a:ext cx="1419225" cy="407987"/>
        </p:xfrm>
        <a:graphic>
          <a:graphicData uri="http://schemas.openxmlformats.org/presentationml/2006/ole">
            <mc:AlternateContent xmlns:mc="http://schemas.openxmlformats.org/markup-compatibility/2006">
              <mc:Choice xmlns:v="urn:schemas-microsoft-com:vml" Requires="v">
                <p:oleObj name="Equation" r:id="rId4" imgW="838080" imgH="241200" progId="Equation.DSMT4">
                  <p:embed/>
                </p:oleObj>
              </mc:Choice>
              <mc:Fallback>
                <p:oleObj name="Equation" r:id="rId4" imgW="838080" imgH="241200" progId="Equation.DSMT4">
                  <p:embed/>
                  <p:pic>
                    <p:nvPicPr>
                      <p:cNvPr id="8" name="Αντικείμενο 7">
                        <a:extLst>
                          <a:ext uri="{FF2B5EF4-FFF2-40B4-BE49-F238E27FC236}">
                            <a16:creationId xmlns:a16="http://schemas.microsoft.com/office/drawing/2014/main" id="{E92C43E8-928E-4084-9A60-C639054256A5}"/>
                          </a:ext>
                        </a:extLst>
                      </p:cNvPr>
                      <p:cNvPicPr/>
                      <p:nvPr/>
                    </p:nvPicPr>
                    <p:blipFill>
                      <a:blip r:embed="rId5"/>
                      <a:stretch>
                        <a:fillRect/>
                      </a:stretch>
                    </p:blipFill>
                    <p:spPr>
                      <a:xfrm>
                        <a:off x="3944863" y="6225240"/>
                        <a:ext cx="1419225" cy="407987"/>
                      </a:xfrm>
                      <a:prstGeom prst="rect">
                        <a:avLst/>
                      </a:prstGeom>
                    </p:spPr>
                  </p:pic>
                </p:oleObj>
              </mc:Fallback>
            </mc:AlternateContent>
          </a:graphicData>
        </a:graphic>
      </p:graphicFrame>
    </p:spTree>
    <p:extLst>
      <p:ext uri="{BB962C8B-B14F-4D97-AF65-F5344CB8AC3E}">
        <p14:creationId xmlns:p14="http://schemas.microsoft.com/office/powerpoint/2010/main" val="2053476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2</a:t>
            </a:r>
            <a:r>
              <a:rPr lang="el-GR" baseline="30000" dirty="0"/>
              <a:t>ο</a:t>
            </a:r>
            <a:r>
              <a:rPr lang="el-GR" dirty="0"/>
              <a:t> Βήμα: επιλογή κατάλληλου στατιστικού κριτηρίου</a:t>
            </a:r>
            <a:endParaRPr lang="en-US" dirty="0"/>
          </a:p>
        </p:txBody>
      </p:sp>
      <p:sp>
        <p:nvSpPr>
          <p:cNvPr id="3" name="Content Placeholder 2"/>
          <p:cNvSpPr>
            <a:spLocks noGrp="1"/>
          </p:cNvSpPr>
          <p:nvPr>
            <p:ph idx="1"/>
          </p:nvPr>
        </p:nvSpPr>
        <p:spPr>
          <a:xfrm>
            <a:off x="539552" y="2489199"/>
            <a:ext cx="8064896" cy="4073525"/>
          </a:xfrm>
        </p:spPr>
        <p:txBody>
          <a:bodyPr/>
          <a:lstStyle/>
          <a:p>
            <a:pPr algn="just"/>
            <a:r>
              <a:rPr lang="el-GR" sz="2000" b="0" i="0" u="none" strike="noStrike" baseline="0" dirty="0"/>
              <a:t>Υπάρχουν διάφορα στατιστικά κριτήρια τα οποία εφαρμόζονται ανάλογα με το είδος και τα χαρακτηριστικά των μεταβλητών της έρευνάς μας.</a:t>
            </a:r>
          </a:p>
          <a:p>
            <a:pPr algn="just"/>
            <a:r>
              <a:rPr lang="el-GR" sz="2000" dirty="0"/>
              <a:t>Παράγοντες που παίζουν σημαντικό ρόλο στην επιλογή του κατάλληλου στατιστικού κριτηρίου:</a:t>
            </a:r>
          </a:p>
          <a:p>
            <a:pPr lvl="1"/>
            <a:r>
              <a:rPr lang="el-GR" sz="1800" b="0" i="1" u="none" strike="noStrike" baseline="0" dirty="0"/>
              <a:t>το είδος των μεταβλητών </a:t>
            </a:r>
            <a:r>
              <a:rPr lang="el-GR" sz="1800" b="0" i="0" u="none" strike="noStrike" baseline="0" dirty="0"/>
              <a:t>που χρησιμοποιούνται στην έρευνα</a:t>
            </a:r>
          </a:p>
          <a:p>
            <a:pPr lvl="1"/>
            <a:r>
              <a:rPr lang="el-GR" sz="1800" b="0" i="1" u="none" strike="noStrike" baseline="0" dirty="0"/>
              <a:t>η κλίμακα μέτρησης </a:t>
            </a:r>
            <a:r>
              <a:rPr lang="el-GR" sz="1800" b="0" i="0" u="none" strike="noStrike" baseline="0" dirty="0"/>
              <a:t>στην οποία </a:t>
            </a:r>
            <a:r>
              <a:rPr lang="el-GR" sz="1800" b="0" i="0" u="none" strike="noStrike" baseline="0" dirty="0" err="1"/>
              <a:t>μετρώνται</a:t>
            </a:r>
            <a:r>
              <a:rPr lang="el-GR" sz="1800" b="0" i="0" u="none" strike="noStrike" baseline="0" dirty="0"/>
              <a:t> αυτές οι μεταβλητές,</a:t>
            </a:r>
          </a:p>
          <a:p>
            <a:pPr lvl="1"/>
            <a:r>
              <a:rPr lang="el-GR" sz="1800" b="0" i="1" u="none" strike="noStrike" baseline="0" dirty="0"/>
              <a:t>η φύση του πληθυσμού </a:t>
            </a:r>
            <a:r>
              <a:rPr lang="el-GR" sz="1800" b="0" i="0" u="none" strike="noStrike" baseline="0" dirty="0"/>
              <a:t>από τον οποίο προέρχεται το δείγμα της έρευνας.</a:t>
            </a:r>
            <a:endParaRPr lang="en-US" sz="1800"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14</a:t>
            </a:fld>
            <a:endParaRPr lang="en-US" altLang="el-GR" sz="2400" dirty="0">
              <a:latin typeface="+mn-lt"/>
            </a:endParaRPr>
          </a:p>
        </p:txBody>
      </p:sp>
    </p:spTree>
    <p:extLst>
      <p:ext uri="{BB962C8B-B14F-4D97-AF65-F5344CB8AC3E}">
        <p14:creationId xmlns:p14="http://schemas.microsoft.com/office/powerpoint/2010/main" val="2569607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3</a:t>
            </a:r>
            <a:r>
              <a:rPr lang="el-GR" baseline="30000" dirty="0"/>
              <a:t>ο</a:t>
            </a:r>
            <a:r>
              <a:rPr lang="el-GR" dirty="0"/>
              <a:t> Βήμα: το επίπεδο σημαντικότητας</a:t>
            </a:r>
            <a:endParaRPr lang="en-US" dirty="0"/>
          </a:p>
        </p:txBody>
      </p:sp>
      <p:sp>
        <p:nvSpPr>
          <p:cNvPr id="3" name="Content Placeholder 2"/>
          <p:cNvSpPr>
            <a:spLocks noGrp="1"/>
          </p:cNvSpPr>
          <p:nvPr>
            <p:ph idx="1"/>
          </p:nvPr>
        </p:nvSpPr>
        <p:spPr>
          <a:xfrm>
            <a:off x="539552" y="2382564"/>
            <a:ext cx="8064896" cy="4180161"/>
          </a:xfrm>
        </p:spPr>
        <p:txBody>
          <a:bodyPr/>
          <a:lstStyle/>
          <a:p>
            <a:pPr algn="just"/>
            <a:r>
              <a:rPr lang="el-GR" sz="2000" dirty="0"/>
              <a:t>Η φάση κατά τη διάρκεια της οποίας θα αποφασίσουμε για την ορθότητα ή όχι της μηδενικής υπόθεσης.</a:t>
            </a:r>
          </a:p>
          <a:p>
            <a:pPr lvl="1">
              <a:spcAft>
                <a:spcPts val="1200"/>
              </a:spcAft>
            </a:pPr>
            <a:r>
              <a:rPr lang="el-GR" sz="1800" dirty="0"/>
              <a:t>Πάντοτε ελέγχουμε τη μηδενική υπόθεση </a:t>
            </a:r>
          </a:p>
          <a:p>
            <a:pPr algn="just">
              <a:spcAft>
                <a:spcPts val="1200"/>
              </a:spcAft>
            </a:pPr>
            <a:r>
              <a:rPr lang="el-GR" sz="2000" dirty="0"/>
              <a:t>Τα στατιστικά κριτήρια υπολογίζουν την πιθανότητα που υπάρχει για ένα αποτέλεσμα (π.χ., μία</a:t>
            </a:r>
            <a:r>
              <a:rPr lang="en-US" sz="2000" dirty="0"/>
              <a:t> </a:t>
            </a:r>
            <a:r>
              <a:rPr lang="el-GR" sz="2000" dirty="0"/>
              <a:t>συσχέτιση ή μία διαφορά) να προκύψει εξαιτίας τυχαίων παραγόντων</a:t>
            </a:r>
            <a:r>
              <a:rPr lang="en-US" sz="2000" dirty="0"/>
              <a:t> </a:t>
            </a:r>
            <a:r>
              <a:rPr lang="el-GR" sz="2000" dirty="0"/>
              <a:t>(δειγματοληπτικό σφάλμα) και όχι λόγω της σχέσης που υπάρχει μεταξύ των μεταβλητών</a:t>
            </a:r>
            <a:endParaRPr lang="en-US" sz="2000" dirty="0"/>
          </a:p>
          <a:p>
            <a:pPr>
              <a:spcAft>
                <a:spcPts val="0"/>
              </a:spcAft>
            </a:pPr>
            <a:r>
              <a:rPr lang="el-GR" dirty="0"/>
              <a:t>Υπάρχουν δύο ενδεχόμενα:</a:t>
            </a:r>
          </a:p>
          <a:p>
            <a:pPr lvl="1"/>
            <a:r>
              <a:rPr lang="el-GR" sz="1800" dirty="0"/>
              <a:t>Το αποτέλεσμα είναι </a:t>
            </a:r>
            <a:r>
              <a:rPr lang="el-GR" sz="1800" b="1" dirty="0"/>
              <a:t>στατιστικώς σημαντικό </a:t>
            </a:r>
            <a:r>
              <a:rPr lang="el-GR" sz="1800" dirty="0"/>
              <a:t>(</a:t>
            </a:r>
            <a:r>
              <a:rPr lang="en-US" sz="1800" dirty="0"/>
              <a:t>statistically significant)</a:t>
            </a:r>
          </a:p>
          <a:p>
            <a:pPr lvl="1"/>
            <a:r>
              <a:rPr lang="el-GR" sz="1800" dirty="0"/>
              <a:t>Το αποτέλεσμα είναι </a:t>
            </a:r>
            <a:r>
              <a:rPr lang="el-GR" sz="1800" b="1" dirty="0"/>
              <a:t>στατιστικώς μη-σημαντικό </a:t>
            </a:r>
            <a:r>
              <a:rPr lang="el-GR" sz="1800" dirty="0"/>
              <a:t>(</a:t>
            </a:r>
            <a:r>
              <a:rPr lang="en-US" sz="1800" dirty="0"/>
              <a:t>statistically non-significant)</a:t>
            </a:r>
          </a:p>
          <a:p>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15</a:t>
            </a:fld>
            <a:endParaRPr lang="en-US" altLang="el-GR" sz="2400" dirty="0">
              <a:latin typeface="+mn-lt"/>
            </a:endParaRPr>
          </a:p>
        </p:txBody>
      </p:sp>
    </p:spTree>
    <p:extLst>
      <p:ext uri="{BB962C8B-B14F-4D97-AF65-F5344CB8AC3E}">
        <p14:creationId xmlns:p14="http://schemas.microsoft.com/office/powerpoint/2010/main" val="3641182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3</a:t>
            </a:r>
            <a:r>
              <a:rPr lang="el-GR" baseline="30000" dirty="0"/>
              <a:t>ο</a:t>
            </a:r>
            <a:r>
              <a:rPr lang="el-GR" dirty="0"/>
              <a:t> Βήμα: το επίπεδο σημαντικότητας </a:t>
            </a:r>
            <a:endParaRPr lang="en-US" dirty="0"/>
          </a:p>
        </p:txBody>
      </p:sp>
      <p:sp>
        <p:nvSpPr>
          <p:cNvPr id="3" name="Content Placeholder 2"/>
          <p:cNvSpPr>
            <a:spLocks noGrp="1"/>
          </p:cNvSpPr>
          <p:nvPr>
            <p:ph idx="1"/>
          </p:nvPr>
        </p:nvSpPr>
        <p:spPr>
          <a:xfrm>
            <a:off x="539552" y="2489199"/>
            <a:ext cx="8064896" cy="4073525"/>
          </a:xfrm>
        </p:spPr>
        <p:txBody>
          <a:bodyPr/>
          <a:lstStyle/>
          <a:p>
            <a:pPr algn="just">
              <a:spcAft>
                <a:spcPts val="1200"/>
              </a:spcAft>
            </a:pPr>
            <a:r>
              <a:rPr lang="el-GR" sz="2000" b="0" i="0" u="none" strike="noStrike" baseline="0" dirty="0"/>
              <a:t>Στις επιστήμες της συμπεριφοράς δεχόμαστε ότι, αν η πιθανότητα να έχει εμφανιστεί μία συσχέτιση ή μία διαφορά λόγω τυχαίων παραγόντων είναι μικρή, τότε </a:t>
            </a:r>
            <a:r>
              <a:rPr lang="el-GR" sz="2000" b="1" i="0" u="none" strike="noStrike" baseline="0" dirty="0"/>
              <a:t>απορρίπτουμε τη μηδενική υπόθεση </a:t>
            </a:r>
            <a:r>
              <a:rPr lang="el-GR" sz="2000" b="0" i="0" u="none" strike="noStrike" baseline="0" dirty="0"/>
              <a:t>(έχουμε στατιστικώς σημαντικό αποτέλεσμα). </a:t>
            </a:r>
          </a:p>
          <a:p>
            <a:pPr algn="just">
              <a:spcAft>
                <a:spcPts val="1200"/>
              </a:spcAft>
            </a:pPr>
            <a:r>
              <a:rPr lang="el-GR" sz="2000" b="0" i="0" u="none" strike="noStrike" baseline="0" dirty="0"/>
              <a:t>Η πιθανότητα αυτή ονομάζεται τιμή </a:t>
            </a:r>
            <a:r>
              <a:rPr lang="el-GR" sz="2000" b="0" i="1" u="none" strike="noStrike" baseline="0" dirty="0"/>
              <a:t>p </a:t>
            </a:r>
            <a:r>
              <a:rPr lang="el-GR" sz="2000" b="0" i="0" u="none" strike="noStrike" baseline="0" dirty="0"/>
              <a:t>( </a:t>
            </a:r>
            <a:r>
              <a:rPr lang="el-GR" sz="2000" b="0" i="1" u="none" strike="noStrike" baseline="0" dirty="0"/>
              <a:t>p</a:t>
            </a:r>
            <a:r>
              <a:rPr lang="el-GR" sz="2000" b="0" i="0" u="none" strike="noStrike" baseline="0" dirty="0"/>
              <a:t>-</a:t>
            </a:r>
            <a:r>
              <a:rPr lang="el-GR" sz="2000" b="0" i="1" u="none" strike="noStrike" baseline="0" dirty="0" err="1"/>
              <a:t>value</a:t>
            </a:r>
            <a:r>
              <a:rPr lang="el-GR" sz="2000" b="0" i="0" u="none" strike="noStrike" baseline="0" dirty="0"/>
              <a:t>) και παίρνει τιμές από 0 έως 1.</a:t>
            </a:r>
          </a:p>
          <a:p>
            <a:pPr algn="just">
              <a:spcAft>
                <a:spcPts val="1200"/>
              </a:spcAft>
            </a:pPr>
            <a:r>
              <a:rPr lang="el-GR" sz="2000" b="0" i="0" u="none" strike="noStrike" baseline="0" dirty="0"/>
              <a:t>Όσο χαμηλότερη είναι η τιμή </a:t>
            </a:r>
            <a:r>
              <a:rPr lang="el-GR" sz="2000" b="0" i="1" u="none" strike="noStrike" baseline="0" dirty="0"/>
              <a:t>p </a:t>
            </a:r>
            <a:r>
              <a:rPr lang="el-GR" sz="2000" b="0" i="0" u="none" strike="noStrike" baseline="0" dirty="0"/>
              <a:t>τόσο μικρότερη είναι και η πιθανότητα τα αποτελέσματά μας να προέρχονται από τυχαίους παράγοντες.</a:t>
            </a:r>
            <a:endParaRPr lang="en-US" sz="2000"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16</a:t>
            </a:fld>
            <a:endParaRPr lang="en-US" altLang="el-GR" sz="2400" dirty="0">
              <a:latin typeface="+mn-lt"/>
            </a:endParaRPr>
          </a:p>
        </p:txBody>
      </p:sp>
    </p:spTree>
    <p:extLst>
      <p:ext uri="{BB962C8B-B14F-4D97-AF65-F5344CB8AC3E}">
        <p14:creationId xmlns:p14="http://schemas.microsoft.com/office/powerpoint/2010/main" val="1284597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3</a:t>
            </a:r>
            <a:r>
              <a:rPr lang="el-GR" baseline="30000" dirty="0"/>
              <a:t>ο</a:t>
            </a:r>
            <a:r>
              <a:rPr lang="el-GR" dirty="0"/>
              <a:t> Βήμα: το επίπεδο σημαντικότητας</a:t>
            </a:r>
            <a:endParaRPr lang="en-US" dirty="0"/>
          </a:p>
        </p:txBody>
      </p:sp>
      <p:sp>
        <p:nvSpPr>
          <p:cNvPr id="3" name="Content Placeholder 2"/>
          <p:cNvSpPr>
            <a:spLocks noGrp="1"/>
          </p:cNvSpPr>
          <p:nvPr>
            <p:ph idx="1"/>
          </p:nvPr>
        </p:nvSpPr>
        <p:spPr>
          <a:xfrm>
            <a:off x="539552" y="2286337"/>
            <a:ext cx="8064896" cy="4383023"/>
          </a:xfrm>
        </p:spPr>
        <p:txBody>
          <a:bodyPr/>
          <a:lstStyle/>
          <a:p>
            <a:pPr algn="just">
              <a:spcAft>
                <a:spcPts val="1200"/>
              </a:spcAft>
            </a:pPr>
            <a:r>
              <a:rPr lang="el-GR" b="0" i="0" u="none" strike="noStrike" baseline="0" dirty="0"/>
              <a:t>Στις κοινωνικές επιστήμες το ανώτατο όριο αποδοχής ενός αποτελέσματος, ακόμη και εάν υπάρχει η πιθανότητα αυτό να έχει προέλθει από τυχαίους παράγοντες, ονομάζεται </a:t>
            </a:r>
            <a:r>
              <a:rPr lang="el-GR" b="1" u="none" strike="noStrike" baseline="0" dirty="0"/>
              <a:t>επίπεδο σημαντικότητας</a:t>
            </a:r>
            <a:r>
              <a:rPr lang="el-GR" b="0" i="0" u="none" strike="noStrike" baseline="0" dirty="0"/>
              <a:t> (</a:t>
            </a:r>
            <a:r>
              <a:rPr lang="el-GR" b="0" i="0" u="none" strike="noStrike" baseline="0" dirty="0" err="1"/>
              <a:t>significance</a:t>
            </a:r>
            <a:r>
              <a:rPr lang="el-GR" b="0" i="0" u="none" strike="noStrike" baseline="0" dirty="0"/>
              <a:t> </a:t>
            </a:r>
            <a:r>
              <a:rPr lang="el-GR" b="0" i="0" u="none" strike="noStrike" baseline="0" dirty="0" err="1"/>
              <a:t>level</a:t>
            </a:r>
            <a:r>
              <a:rPr lang="el-GR" b="0" i="0" u="none" strike="noStrike" baseline="0" dirty="0"/>
              <a:t>) και συμβολίζεται με το ελληνικό γράμμα άλφα (α).</a:t>
            </a:r>
          </a:p>
          <a:p>
            <a:pPr algn="just">
              <a:spcAft>
                <a:spcPts val="1200"/>
              </a:spcAft>
            </a:pPr>
            <a:r>
              <a:rPr lang="el-GR" dirty="0"/>
              <a:t>Υπάρχουν διαφορετικά επίπεδα σημαντικότητας, ανάλογα με τον βαθμό βεβαιότητας που θέλουμε να έχουμε στη διατύπωση του συμπεράσματός μας.</a:t>
            </a:r>
          </a:p>
          <a:p>
            <a:pPr algn="just"/>
            <a:r>
              <a:rPr lang="el-GR" dirty="0"/>
              <a:t>Συνήθως, χρησιμοποιούμε το </a:t>
            </a:r>
            <a:r>
              <a:rPr lang="el-GR" b="1" dirty="0"/>
              <a:t>επίπεδο σημαντικότητας α = 0,05</a:t>
            </a:r>
            <a:r>
              <a:rPr lang="el-GR" dirty="0"/>
              <a:t>, που σημαίνει ότι η πιθανότητα το τελικό μας αποτέλεσμα να έχει προέλθει από τυχαίους παράγοντες είναι μόνο </a:t>
            </a:r>
            <a:r>
              <a:rPr lang="el-GR" b="1" dirty="0"/>
              <a:t>5%</a:t>
            </a:r>
            <a:r>
              <a:rPr lang="el-GR" dirty="0"/>
              <a:t>.</a:t>
            </a:r>
          </a:p>
          <a:p>
            <a:pPr algn="just"/>
            <a:r>
              <a:rPr lang="el-GR" dirty="0"/>
              <a:t>Υπάρχουν όμως και άλλα επίπεδα σημαντικότητας </a:t>
            </a:r>
          </a:p>
          <a:p>
            <a:pPr lvl="1" algn="just"/>
            <a:r>
              <a:rPr lang="el-GR" dirty="0"/>
              <a:t>α = </a:t>
            </a:r>
            <a:r>
              <a:rPr lang="el-GR" b="1" dirty="0"/>
              <a:t>0,01</a:t>
            </a:r>
            <a:r>
              <a:rPr lang="el-GR" dirty="0"/>
              <a:t> (1% πιθανότητα τυχαίων παραγόντων)</a:t>
            </a:r>
          </a:p>
          <a:p>
            <a:pPr lvl="1" algn="just"/>
            <a:r>
              <a:rPr lang="el-GR" dirty="0"/>
              <a:t>α = </a:t>
            </a:r>
            <a:r>
              <a:rPr lang="el-GR" b="1" dirty="0"/>
              <a:t>0,001</a:t>
            </a:r>
            <a:r>
              <a:rPr lang="el-GR" dirty="0"/>
              <a:t> (1‰ πιθανότητα τυχαίων παραγόντων)</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17</a:t>
            </a:fld>
            <a:endParaRPr lang="en-US" altLang="el-GR" sz="2400" dirty="0">
              <a:latin typeface="+mn-lt"/>
            </a:endParaRPr>
          </a:p>
        </p:txBody>
      </p:sp>
    </p:spTree>
    <p:extLst>
      <p:ext uri="{BB962C8B-B14F-4D97-AF65-F5344CB8AC3E}">
        <p14:creationId xmlns:p14="http://schemas.microsoft.com/office/powerpoint/2010/main" val="400554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Ο έλεγχος της μηδενικής υπόθεσης</a:t>
            </a:r>
            <a:endParaRPr lang="en-US" dirty="0"/>
          </a:p>
        </p:txBody>
      </p:sp>
      <p:sp>
        <p:nvSpPr>
          <p:cNvPr id="3" name="Content Placeholder 2"/>
          <p:cNvSpPr>
            <a:spLocks noGrp="1"/>
          </p:cNvSpPr>
          <p:nvPr>
            <p:ph idx="1"/>
          </p:nvPr>
        </p:nvSpPr>
        <p:spPr>
          <a:xfrm>
            <a:off x="539552" y="2348881"/>
            <a:ext cx="8064896" cy="4213844"/>
          </a:xfrm>
        </p:spPr>
        <p:txBody>
          <a:bodyPr/>
          <a:lstStyle/>
          <a:p>
            <a:pPr marL="0" indent="0" algn="l">
              <a:spcAft>
                <a:spcPts val="1200"/>
              </a:spcAft>
              <a:buNone/>
            </a:pPr>
            <a:r>
              <a:rPr lang="el-GR" sz="2000" i="0" u="none" strike="noStrike" baseline="0" dirty="0"/>
              <a:t>Η διαδικασία που ακολουθούμε για να ελέγξουμε τη μηδενική υπόθεση είναι η ακόλουθη: </a:t>
            </a:r>
          </a:p>
          <a:p>
            <a:pPr algn="just">
              <a:spcAft>
                <a:spcPts val="1200"/>
              </a:spcAft>
            </a:pPr>
            <a:r>
              <a:rPr lang="el-GR" sz="1800" b="0" i="0" u="none" strike="noStrike" baseline="0" dirty="0"/>
              <a:t>Πρώτα βρίσκουμε τη </a:t>
            </a:r>
            <a:r>
              <a:rPr lang="el-GR" sz="1800" b="1" i="0" u="none" strike="noStrike" baseline="0" dirty="0"/>
              <a:t>στατιστική τιμή </a:t>
            </a:r>
            <a:r>
              <a:rPr lang="el-GR" sz="1800" b="0" i="0" u="none" strike="noStrike" baseline="0" dirty="0"/>
              <a:t>(</a:t>
            </a:r>
            <a:r>
              <a:rPr lang="el-GR" sz="1800" b="0" i="0" u="none" strike="noStrike" baseline="0" dirty="0" err="1"/>
              <a:t>statistical</a:t>
            </a:r>
            <a:r>
              <a:rPr lang="el-GR" sz="1800" b="0" i="0" u="none" strike="noStrike" baseline="0" dirty="0"/>
              <a:t> </a:t>
            </a:r>
            <a:r>
              <a:rPr lang="el-GR" sz="1800" b="0" i="0" u="none" strike="noStrike" baseline="0" dirty="0" err="1"/>
              <a:t>value</a:t>
            </a:r>
            <a:r>
              <a:rPr lang="el-GR" sz="1800" b="0" i="0" u="none" strike="noStrike" baseline="0" dirty="0"/>
              <a:t>) που προέρχεται από την εφαρμογή του στατιστικού κριτηρίου που χρησιμοποιήσαμε. Για κάθε πιθανή στατιστική τιμή που θα βρούμε έχει οριστεί από τους στατιστικολόγους και η πιθανότητα εμφάνισης μιας τιμής τουλάχιστον ίδιας με αυτήν, όταν η </a:t>
            </a:r>
            <a:r>
              <a:rPr lang="el-GR" sz="1800" b="0" i="1" u="none" strike="noStrike" baseline="0" dirty="0"/>
              <a:t>Η</a:t>
            </a:r>
            <a:r>
              <a:rPr lang="el-GR" sz="1800" b="0" i="0" u="none" strike="noStrike" baseline="-25000" dirty="0"/>
              <a:t>0</a:t>
            </a:r>
            <a:r>
              <a:rPr lang="el-GR" sz="1800" b="0" i="0" u="none" strike="noStrike" baseline="0" dirty="0"/>
              <a:t> είναι αληθινή. Αυτή η πιθανή τιμή ονομάζεται </a:t>
            </a:r>
            <a:r>
              <a:rPr lang="el-GR" sz="1800" b="1" i="0" u="none" strike="noStrike" baseline="0" dirty="0"/>
              <a:t>κρίσιμη τιμή </a:t>
            </a:r>
            <a:r>
              <a:rPr lang="el-GR" sz="1800" b="0" i="0" u="none" strike="noStrike" baseline="0" dirty="0"/>
              <a:t>(</a:t>
            </a:r>
            <a:r>
              <a:rPr lang="en-US" sz="1800" b="0" i="0" u="none" strike="noStrike" baseline="0" dirty="0"/>
              <a:t>critical value).</a:t>
            </a:r>
            <a:endParaRPr lang="el-GR" sz="1800" b="0" i="0" u="none" strike="noStrike" baseline="0" dirty="0"/>
          </a:p>
          <a:p>
            <a:pPr lvl="1" algn="just"/>
            <a:r>
              <a:rPr lang="el-GR" dirty="0"/>
              <a:t>Ο</a:t>
            </a:r>
            <a:r>
              <a:rPr lang="el-GR" b="0" i="0" u="none" strike="noStrike" baseline="0" dirty="0"/>
              <a:t>ι κρίσιμες τιμές για κάθε στατιστικό κριτήριο έχουν συγκεντρωθεί σε ειδικούς πίνακες, οι οποίοι ονομάζονται </a:t>
            </a:r>
            <a:r>
              <a:rPr lang="el-GR" b="0" i="1" u="none" strike="noStrike" baseline="0" dirty="0"/>
              <a:t>πίνακες κρίσιμων τιμών</a:t>
            </a:r>
            <a:r>
              <a:rPr lang="el-GR" b="0" i="0" u="none" strike="noStrike" baseline="0" dirty="0"/>
              <a:t>, και είναι διαφορετικές για κάθε επίπεδο στατιστικής σημαντικότητας. Τις βρίσκουμε είτε στο διαδίκτυο είτε στις τελευταίες σελίδες των εγχειριδίων στατιστικής.</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18</a:t>
            </a:fld>
            <a:endParaRPr lang="en-US" altLang="el-GR" sz="2400" dirty="0">
              <a:latin typeface="+mn-lt"/>
            </a:endParaRPr>
          </a:p>
        </p:txBody>
      </p:sp>
    </p:spTree>
    <p:extLst>
      <p:ext uri="{BB962C8B-B14F-4D97-AF65-F5344CB8AC3E}">
        <p14:creationId xmlns:p14="http://schemas.microsoft.com/office/powerpoint/2010/main" val="79329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26C56A-F4AA-47E7-8C9F-ECB34601D3CB}"/>
              </a:ext>
            </a:extLst>
          </p:cNvPr>
          <p:cNvSpPr>
            <a:spLocks noGrp="1"/>
          </p:cNvSpPr>
          <p:nvPr>
            <p:ph type="title"/>
          </p:nvPr>
        </p:nvSpPr>
        <p:spPr/>
        <p:txBody>
          <a:bodyPr/>
          <a:lstStyle/>
          <a:p>
            <a:r>
              <a:rPr lang="el-GR" dirty="0"/>
              <a:t>Εύρεση κρίσιμης τιμής: Παράδειγμα</a:t>
            </a:r>
          </a:p>
        </p:txBody>
      </p:sp>
      <p:sp>
        <p:nvSpPr>
          <p:cNvPr id="4" name="Θέση αριθμού διαφάνειας 3">
            <a:extLst>
              <a:ext uri="{FF2B5EF4-FFF2-40B4-BE49-F238E27FC236}">
                <a16:creationId xmlns:a16="http://schemas.microsoft.com/office/drawing/2014/main" id="{8CC4E53F-BE04-414C-916B-1BDE2E5A1184}"/>
              </a:ext>
            </a:extLst>
          </p:cNvPr>
          <p:cNvSpPr>
            <a:spLocks noGrp="1"/>
          </p:cNvSpPr>
          <p:nvPr>
            <p:ph type="sldNum" sz="quarter" idx="12"/>
          </p:nvPr>
        </p:nvSpPr>
        <p:spPr/>
        <p:txBody>
          <a:bodyPr/>
          <a:lstStyle/>
          <a:p>
            <a:pPr>
              <a:defRPr/>
            </a:pPr>
            <a:fld id="{EAAAB618-6913-4EF2-9F57-31E199F82E40}" type="slidenum">
              <a:rPr lang="en-US" altLang="el-GR" smtClean="0"/>
              <a:pPr>
                <a:defRPr/>
              </a:pPr>
              <a:t>19</a:t>
            </a:fld>
            <a:endParaRPr lang="en-US" altLang="el-GR"/>
          </a:p>
        </p:txBody>
      </p:sp>
      <p:pic>
        <p:nvPicPr>
          <p:cNvPr id="10" name="Εικόνα 9" descr="Εικόνα που περιέχει πίνακας&#10;&#10;Περιγραφή που δημιουργήθηκε αυτόματα">
            <a:extLst>
              <a:ext uri="{FF2B5EF4-FFF2-40B4-BE49-F238E27FC236}">
                <a16:creationId xmlns:a16="http://schemas.microsoft.com/office/drawing/2014/main" id="{45F571EF-BFB6-4C19-BE0E-FD7F20425D18}"/>
              </a:ext>
            </a:extLst>
          </p:cNvPr>
          <p:cNvPicPr>
            <a:picLocks noChangeAspect="1"/>
          </p:cNvPicPr>
          <p:nvPr/>
        </p:nvPicPr>
        <p:blipFill>
          <a:blip r:embed="rId2"/>
          <a:stretch>
            <a:fillRect/>
          </a:stretch>
        </p:blipFill>
        <p:spPr>
          <a:xfrm>
            <a:off x="769229" y="2348880"/>
            <a:ext cx="7605542" cy="4020388"/>
          </a:xfrm>
          <a:prstGeom prst="rect">
            <a:avLst/>
          </a:prstGeom>
        </p:spPr>
      </p:pic>
    </p:spTree>
    <p:extLst>
      <p:ext uri="{BB962C8B-B14F-4D97-AF65-F5344CB8AC3E}">
        <p14:creationId xmlns:p14="http://schemas.microsoft.com/office/powerpoint/2010/main" val="82321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A42CD37-7936-4DDB-B187-5B8431C74760}"/>
              </a:ext>
            </a:extLst>
          </p:cNvPr>
          <p:cNvSpPr>
            <a:spLocks noGrp="1" noChangeArrowheads="1"/>
          </p:cNvSpPr>
          <p:nvPr>
            <p:ph type="title"/>
          </p:nvPr>
        </p:nvSpPr>
        <p:spPr>
          <a:xfrm>
            <a:off x="865188" y="927100"/>
            <a:ext cx="6345237" cy="709613"/>
          </a:xfrm>
        </p:spPr>
        <p:txBody>
          <a:bodyPr/>
          <a:lstStyle/>
          <a:p>
            <a:pPr eaLnBrk="1" hangingPunct="1"/>
            <a:r>
              <a:rPr lang="el-GR" altLang="en-US" dirty="0"/>
              <a:t>Μαθησιακοί στόχοι</a:t>
            </a:r>
            <a:endParaRPr lang="en-GB" altLang="en-US" dirty="0"/>
          </a:p>
        </p:txBody>
      </p:sp>
      <p:sp>
        <p:nvSpPr>
          <p:cNvPr id="20482" name="Rectangle 3">
            <a:extLst>
              <a:ext uri="{FF2B5EF4-FFF2-40B4-BE49-F238E27FC236}">
                <a16:creationId xmlns:a16="http://schemas.microsoft.com/office/drawing/2014/main" id="{986EE7F4-5EF2-45F2-B6E2-F23AFA610C01}"/>
              </a:ext>
            </a:extLst>
          </p:cNvPr>
          <p:cNvSpPr>
            <a:spLocks noGrp="1" noChangeArrowheads="1"/>
          </p:cNvSpPr>
          <p:nvPr>
            <p:ph idx="1"/>
          </p:nvPr>
        </p:nvSpPr>
        <p:spPr>
          <a:xfrm>
            <a:off x="539552" y="2204864"/>
            <a:ext cx="8136904" cy="4392488"/>
          </a:xfrm>
        </p:spPr>
        <p:txBody>
          <a:bodyPr rtlCol="0">
            <a:noAutofit/>
          </a:bodyPr>
          <a:lstStyle/>
          <a:p>
            <a:pPr marL="0" indent="0" algn="just" eaLnBrk="1" fontAlgn="auto" hangingPunct="1">
              <a:spcAft>
                <a:spcPts val="1200"/>
              </a:spcAft>
              <a:buNone/>
              <a:defRPr/>
            </a:pPr>
            <a:r>
              <a:rPr lang="el-GR" altLang="en-US" sz="2000" b="1" dirty="0">
                <a:solidFill>
                  <a:schemeClr val="tx1">
                    <a:lumMod val="75000"/>
                    <a:lumOff val="25000"/>
                  </a:schemeClr>
                </a:solidFill>
              </a:rPr>
              <a:t>Στο τέλος αυτής της ενότητας θα είστε σε θέση:</a:t>
            </a:r>
          </a:p>
          <a:p>
            <a:pPr algn="just"/>
            <a:r>
              <a:rPr lang="el-GR" sz="2000" b="0" i="0" u="none" strike="noStrike" baseline="0" dirty="0">
                <a:solidFill>
                  <a:srgbClr val="000000"/>
                </a:solidFill>
              </a:rPr>
              <a:t>να κατανοείτε τις βασικές αρχές που διέπουν τον έλεγχο υποθέσεων στην έρευνα στις κοινωνικές επιστήμες,</a:t>
            </a:r>
          </a:p>
          <a:p>
            <a:pPr algn="just"/>
            <a:r>
              <a:rPr lang="el-GR" sz="2000" b="0" i="0" u="none" strike="noStrike" baseline="0" dirty="0">
                <a:solidFill>
                  <a:srgbClr val="000000"/>
                </a:solidFill>
              </a:rPr>
              <a:t>να κατανοείτε τις βασικές στατιστικές έννοιες που παίζουν σημαντικό ρόλο στην κατανόηση της διαδικασίας ελέγχου υποθέσεων,</a:t>
            </a:r>
          </a:p>
          <a:p>
            <a:pPr algn="just"/>
            <a:r>
              <a:rPr lang="el-GR" sz="2000" b="0" i="0" u="none" strike="noStrike" baseline="0" dirty="0">
                <a:solidFill>
                  <a:srgbClr val="000000"/>
                </a:solidFill>
              </a:rPr>
              <a:t>να διατυπώνετε σωστά υποθέσεις για ερευνητικά ερωτήματα,</a:t>
            </a:r>
          </a:p>
          <a:p>
            <a:pPr algn="just"/>
            <a:r>
              <a:rPr lang="el-GR" sz="2000" b="0" i="0" u="none" strike="noStrike" baseline="0" dirty="0">
                <a:solidFill>
                  <a:srgbClr val="000000"/>
                </a:solidFill>
              </a:rPr>
              <a:t>να ελέγχετε με στατιστικό τρόπο υποθέσεις για ερευνητικά ερωτήματα,</a:t>
            </a:r>
          </a:p>
          <a:p>
            <a:pPr algn="just"/>
            <a:r>
              <a:rPr lang="el-GR" sz="2000" b="0" i="0" u="none" strike="noStrike" baseline="0" dirty="0">
                <a:solidFill>
                  <a:srgbClr val="000000"/>
                </a:solidFill>
              </a:rPr>
              <a:t>να κατανοείτε τον ρόλο της ανάλυσης ισχύος και του μεγέθους της επίδρασης στο πλαίσιο του ελέγχου υποθέσεων, και</a:t>
            </a:r>
          </a:p>
          <a:p>
            <a:pPr algn="just"/>
            <a:r>
              <a:rPr lang="el-GR" sz="2000" b="0" i="0" u="none" strike="noStrike" baseline="0" dirty="0">
                <a:solidFill>
                  <a:srgbClr val="000000"/>
                </a:solidFill>
              </a:rPr>
              <a:t>να υπολογίζετε το ελάχιστο μέγεθος δείγματος για μία έρευνα.</a:t>
            </a:r>
            <a:endParaRPr lang="el-GR" altLang="en-US" sz="2000" dirty="0">
              <a:solidFill>
                <a:schemeClr val="tx1">
                  <a:lumMod val="75000"/>
                  <a:lumOff val="25000"/>
                </a:schemeClr>
              </a:solidFill>
            </a:endParaRPr>
          </a:p>
        </p:txBody>
      </p:sp>
      <p:sp>
        <p:nvSpPr>
          <p:cNvPr id="7172" name="Slide Number Placeholder 2">
            <a:extLst>
              <a:ext uri="{FF2B5EF4-FFF2-40B4-BE49-F238E27FC236}">
                <a16:creationId xmlns:a16="http://schemas.microsoft.com/office/drawing/2014/main" id="{D1BD417F-CD7A-41D8-956F-4359D41A7744}"/>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n-US" sz="2400" dirty="0">
                <a:latin typeface="+mn-lt"/>
              </a:rPr>
              <a:t>2</a:t>
            </a:r>
            <a:endParaRPr lang="en-US" altLang="en-US" sz="24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Βήμα 4</a:t>
            </a:r>
            <a:r>
              <a:rPr lang="el-GR" baseline="30000" dirty="0"/>
              <a:t>ο</a:t>
            </a:r>
            <a:r>
              <a:rPr lang="el-GR" dirty="0"/>
              <a:t>: Η περιοχή της απόρριψης</a:t>
            </a:r>
            <a:endParaRPr lang="en-US" dirty="0"/>
          </a:p>
        </p:txBody>
      </p:sp>
      <p:sp>
        <p:nvSpPr>
          <p:cNvPr id="3" name="Content Placeholder 2"/>
          <p:cNvSpPr>
            <a:spLocks noGrp="1"/>
          </p:cNvSpPr>
          <p:nvPr>
            <p:ph idx="1"/>
          </p:nvPr>
        </p:nvSpPr>
        <p:spPr>
          <a:xfrm>
            <a:off x="503548" y="2189226"/>
            <a:ext cx="8136904" cy="1615451"/>
          </a:xfrm>
        </p:spPr>
        <p:txBody>
          <a:bodyPr/>
          <a:lstStyle/>
          <a:p>
            <a:pPr algn="just"/>
            <a:r>
              <a:rPr lang="el-GR" sz="2000" b="0" i="0" u="none" strike="noStrike" baseline="0" dirty="0"/>
              <a:t>Στο βήμα αυτό θα καθορίσουμε την περιοχή της δειγματοληπτικής κατανομής που ονομάζεται περιοχή απόρριψης (</a:t>
            </a:r>
            <a:r>
              <a:rPr lang="el-GR" sz="2000" b="0" i="0" u="none" strike="noStrike" baseline="0" dirty="0" err="1"/>
              <a:t>rejection</a:t>
            </a:r>
            <a:r>
              <a:rPr lang="el-GR" sz="2000" b="0" i="0" u="none" strike="noStrike" baseline="0" dirty="0"/>
              <a:t> </a:t>
            </a:r>
            <a:r>
              <a:rPr lang="el-GR" sz="2000" b="0" i="0" u="none" strike="noStrike" baseline="0" dirty="0" err="1"/>
              <a:t>area</a:t>
            </a:r>
            <a:r>
              <a:rPr lang="el-GR" sz="2000" b="0" i="0" u="none" strike="noStrike" baseline="0" dirty="0"/>
              <a:t>) της </a:t>
            </a:r>
            <a:r>
              <a:rPr lang="el-GR" sz="2000" b="0" i="1" u="none" strike="noStrike" baseline="0" dirty="0"/>
              <a:t>Η</a:t>
            </a:r>
            <a:r>
              <a:rPr lang="el-GR" sz="2000" b="0" i="0" u="none" strike="noStrike" baseline="-25000" dirty="0"/>
              <a:t>0</a:t>
            </a:r>
            <a:r>
              <a:rPr lang="el-GR" sz="2000" b="0" i="0" u="none" strike="noStrike" baseline="0" dirty="0"/>
              <a:t>. Εφόσον η τιμή που πήραμε από την εφαρμογή του στατιστικού κριτηρίου βρίσκεται μέσα στα όρια αυτής της περιοχής, θα </a:t>
            </a:r>
            <a:r>
              <a:rPr lang="el-GR" sz="2000" b="1" i="0" u="none" strike="noStrike" baseline="0" dirty="0"/>
              <a:t>πρέπει να απορρίψουμε τη μηδενική υπόθεση</a:t>
            </a:r>
            <a:r>
              <a:rPr lang="el-GR" sz="2000" b="0" i="0" u="none" strike="noStrike" baseline="0" dirty="0"/>
              <a:t>.</a:t>
            </a:r>
          </a:p>
          <a:p>
            <a:pPr algn="just"/>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20</a:t>
            </a:fld>
            <a:endParaRPr lang="en-US" altLang="el-GR" sz="2400" dirty="0">
              <a:latin typeface="+mn-lt"/>
            </a:endParaRPr>
          </a:p>
        </p:txBody>
      </p:sp>
      <p:pic>
        <p:nvPicPr>
          <p:cNvPr id="6" name="Εικόνα 5">
            <a:extLst>
              <a:ext uri="{FF2B5EF4-FFF2-40B4-BE49-F238E27FC236}">
                <a16:creationId xmlns:a16="http://schemas.microsoft.com/office/drawing/2014/main" id="{D533F22B-4050-4543-B838-1A69870BDAC4}"/>
              </a:ext>
            </a:extLst>
          </p:cNvPr>
          <p:cNvPicPr>
            <a:picLocks noChangeAspect="1"/>
          </p:cNvPicPr>
          <p:nvPr/>
        </p:nvPicPr>
        <p:blipFill>
          <a:blip r:embed="rId2"/>
          <a:stretch>
            <a:fillRect/>
          </a:stretch>
        </p:blipFill>
        <p:spPr>
          <a:xfrm>
            <a:off x="2051720" y="3861048"/>
            <a:ext cx="5522811" cy="2884994"/>
          </a:xfrm>
          <a:prstGeom prst="rect">
            <a:avLst/>
          </a:prstGeom>
        </p:spPr>
      </p:pic>
    </p:spTree>
    <p:extLst>
      <p:ext uri="{BB962C8B-B14F-4D97-AF65-F5344CB8AC3E}">
        <p14:creationId xmlns:p14="http://schemas.microsoft.com/office/powerpoint/2010/main" val="3092272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Υπόθεση αμφίπλευρου ή μονόπλευρου ελέγχου;</a:t>
            </a:r>
            <a:endParaRPr lang="en-US" dirty="0"/>
          </a:p>
        </p:txBody>
      </p:sp>
      <p:sp>
        <p:nvSpPr>
          <p:cNvPr id="3" name="Content Placeholder 2"/>
          <p:cNvSpPr>
            <a:spLocks noGrp="1"/>
          </p:cNvSpPr>
          <p:nvPr>
            <p:ph idx="1"/>
          </p:nvPr>
        </p:nvSpPr>
        <p:spPr>
          <a:xfrm>
            <a:off x="539552" y="2489199"/>
            <a:ext cx="8064896" cy="3244057"/>
          </a:xfrm>
        </p:spPr>
        <p:txBody>
          <a:bodyPr/>
          <a:lstStyle/>
          <a:p>
            <a:pPr algn="just"/>
            <a:r>
              <a:rPr lang="el-GR" sz="1800" b="1" i="0" u="none" strike="noStrike" baseline="0" dirty="0"/>
              <a:t>Αμφίπλευρη υπόθεση </a:t>
            </a:r>
            <a:r>
              <a:rPr lang="el-GR" sz="1800" b="0" i="0" u="none" strike="noStrike" baseline="0" dirty="0"/>
              <a:t>(</a:t>
            </a:r>
            <a:r>
              <a:rPr lang="en-US" sz="1800" b="0" i="0" u="none" strike="noStrike" baseline="0" dirty="0"/>
              <a:t>two-tailed hypothesis)</a:t>
            </a:r>
            <a:r>
              <a:rPr lang="el-GR" sz="1800" b="0" i="0" u="none" strike="noStrike" baseline="0" dirty="0"/>
              <a:t>: Ο έλεγχος που κάνουμε σε αυτού του είδους την υπόθεση ονομάζεται </a:t>
            </a:r>
            <a:r>
              <a:rPr lang="el-GR" sz="1800" b="0" i="1" u="none" strike="noStrike" baseline="0" dirty="0"/>
              <a:t>αμφίπλευρος έλεγχος</a:t>
            </a:r>
            <a:r>
              <a:rPr lang="el-GR" sz="1800" b="0" i="0" u="none" strike="noStrike" baseline="0" dirty="0"/>
              <a:t>, καθώς δεν επιχειρούμε κάποια συγκεκριμένη πρόβλεψη σχετικά με το αποτέλεσμα που θα πάρουμε (π.χ., ποια ομάδα θα έχει καλύτερη επίδοση στην κλίμακα αξιολόγησης της συναισθηματικής κατάστασης).</a:t>
            </a:r>
          </a:p>
          <a:p>
            <a:pPr algn="just"/>
            <a:r>
              <a:rPr lang="el-GR" sz="1800" b="0" i="0" u="none" strike="noStrike" baseline="0" dirty="0">
                <a:solidFill>
                  <a:srgbClr val="000000"/>
                </a:solidFill>
              </a:rPr>
              <a:t>Παράδειγμα:</a:t>
            </a:r>
          </a:p>
          <a:p>
            <a:pPr marL="0" indent="0" algn="just">
              <a:buNone/>
            </a:pPr>
            <a:r>
              <a:rPr lang="el-GR" sz="1800" b="0" i="0" u="none" strike="noStrike" baseline="0" dirty="0">
                <a:solidFill>
                  <a:srgbClr val="000000"/>
                </a:solidFill>
              </a:rPr>
              <a:t>Η μέση επίδοση στην κλίμακα αξιολόγησης της συναισθηματικής κατάστασης των ατόμων στα οποία εφαρμόστηκε η νέα θεραπευτική παρέμβαση δεν θα διαφέρει από τη μέση επίδοση των ατόμων που άκουσαν κλασική μουσική.</a:t>
            </a:r>
          </a:p>
          <a:p>
            <a:pPr algn="just"/>
            <a:endParaRPr lang="el-GR" dirty="0"/>
          </a:p>
          <a:p>
            <a:pPr algn="just"/>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21</a:t>
            </a:fld>
            <a:endParaRPr lang="en-US" altLang="el-GR" sz="2400" dirty="0">
              <a:latin typeface="+mn-lt"/>
            </a:endParaRPr>
          </a:p>
        </p:txBody>
      </p:sp>
      <p:graphicFrame>
        <p:nvGraphicFramePr>
          <p:cNvPr id="5" name="Αντικείμενο 4">
            <a:extLst>
              <a:ext uri="{FF2B5EF4-FFF2-40B4-BE49-F238E27FC236}">
                <a16:creationId xmlns:a16="http://schemas.microsoft.com/office/drawing/2014/main" id="{B8234A2C-DCAD-46FC-9D4D-BFEF4B35964B}"/>
              </a:ext>
            </a:extLst>
          </p:cNvPr>
          <p:cNvGraphicFramePr>
            <a:graphicFrameLocks noChangeAspect="1"/>
          </p:cNvGraphicFramePr>
          <p:nvPr>
            <p:extLst>
              <p:ext uri="{D42A27DB-BD31-4B8C-83A1-F6EECF244321}">
                <p14:modId xmlns:p14="http://schemas.microsoft.com/office/powerpoint/2010/main" val="3848962001"/>
              </p:ext>
            </p:extLst>
          </p:nvPr>
        </p:nvGraphicFramePr>
        <p:xfrm>
          <a:off x="3851920" y="5522499"/>
          <a:ext cx="1440160" cy="408403"/>
        </p:xfrm>
        <a:graphic>
          <a:graphicData uri="http://schemas.openxmlformats.org/presentationml/2006/ole">
            <mc:AlternateContent xmlns:mc="http://schemas.openxmlformats.org/markup-compatibility/2006">
              <mc:Choice xmlns:v="urn:schemas-microsoft-com:vml" Requires="v">
                <p:oleObj name="Equation" r:id="rId2" imgW="850680" imgH="241200" progId="Equation.DSMT4">
                  <p:embed/>
                </p:oleObj>
              </mc:Choice>
              <mc:Fallback>
                <p:oleObj name="Equation" r:id="rId2" imgW="850680" imgH="241200" progId="Equation.DSMT4">
                  <p:embed/>
                  <p:pic>
                    <p:nvPicPr>
                      <p:cNvPr id="8" name="Αντικείμενο 7">
                        <a:extLst>
                          <a:ext uri="{FF2B5EF4-FFF2-40B4-BE49-F238E27FC236}">
                            <a16:creationId xmlns:a16="http://schemas.microsoft.com/office/drawing/2014/main" id="{E92C43E8-928E-4084-9A60-C639054256A5}"/>
                          </a:ext>
                        </a:extLst>
                      </p:cNvPr>
                      <p:cNvPicPr/>
                      <p:nvPr/>
                    </p:nvPicPr>
                    <p:blipFill>
                      <a:blip r:embed="rId3"/>
                      <a:stretch>
                        <a:fillRect/>
                      </a:stretch>
                    </p:blipFill>
                    <p:spPr>
                      <a:xfrm>
                        <a:off x="3851920" y="5522499"/>
                        <a:ext cx="1440160" cy="408403"/>
                      </a:xfrm>
                      <a:prstGeom prst="rect">
                        <a:avLst/>
                      </a:prstGeom>
                    </p:spPr>
                  </p:pic>
                </p:oleObj>
              </mc:Fallback>
            </mc:AlternateContent>
          </a:graphicData>
        </a:graphic>
      </p:graphicFrame>
    </p:spTree>
    <p:extLst>
      <p:ext uri="{BB962C8B-B14F-4D97-AF65-F5344CB8AC3E}">
        <p14:creationId xmlns:p14="http://schemas.microsoft.com/office/powerpoint/2010/main" val="2954705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Υπόθεση αμφίπλευρου ή μονόπλευρου ελέγχου;</a:t>
            </a:r>
            <a:endParaRPr lang="en-US" dirty="0"/>
          </a:p>
        </p:txBody>
      </p:sp>
      <p:sp>
        <p:nvSpPr>
          <p:cNvPr id="3" name="Content Placeholder 2"/>
          <p:cNvSpPr>
            <a:spLocks noGrp="1"/>
          </p:cNvSpPr>
          <p:nvPr>
            <p:ph idx="1"/>
          </p:nvPr>
        </p:nvSpPr>
        <p:spPr>
          <a:xfrm>
            <a:off x="539552" y="2348880"/>
            <a:ext cx="4104456" cy="4242883"/>
          </a:xfrm>
        </p:spPr>
        <p:txBody>
          <a:bodyPr/>
          <a:lstStyle/>
          <a:p>
            <a:pPr algn="just"/>
            <a:r>
              <a:rPr lang="el-GR" b="1" dirty="0"/>
              <a:t>Μονόπλευρη υπόθεση </a:t>
            </a:r>
            <a:r>
              <a:rPr lang="el-GR" dirty="0"/>
              <a:t>(</a:t>
            </a:r>
            <a:r>
              <a:rPr lang="en-US" dirty="0"/>
              <a:t>one-tailed hypothesis): </a:t>
            </a:r>
            <a:r>
              <a:rPr lang="el-GR" sz="1800" b="0" i="0" u="none" strike="noStrike" baseline="0" dirty="0"/>
              <a:t>Ο έλεγχος που κάνουμε σε αυτού του είδους την υπόθεση ονομάζεται </a:t>
            </a:r>
            <a:r>
              <a:rPr lang="el-GR" sz="1800" b="0" i="1" u="none" strike="noStrike" baseline="0" dirty="0"/>
              <a:t>μονόπλευρος έλεγχος</a:t>
            </a:r>
            <a:r>
              <a:rPr lang="el-GR" sz="1800" b="0" i="0" u="none" strike="noStrike" baseline="0" dirty="0"/>
              <a:t>, καθώς επιχειρούμε κάποια συγκεκριμένη πρόβλεψη σχετικά με το αποτέλεσμα που θα πάρουμε</a:t>
            </a:r>
          </a:p>
          <a:p>
            <a:pPr algn="just"/>
            <a:r>
              <a:rPr lang="el-GR" b="0" i="0" u="none" strike="noStrike" baseline="0" dirty="0"/>
              <a:t>π.χ., </a:t>
            </a:r>
            <a:r>
              <a:rPr lang="el-GR" sz="1600" dirty="0"/>
              <a:t>Η μέση επίδοση στην κλίμακα αξιολόγησης της συναισθηματικής κατάστασης των ατόμων στα οποία εφαρμόστηκε η νέα θεραπευτική παρέμβαση θα είναι χαμηλότερη (ή υψηλότερη) από τη μέση επίδοση των ατόμων που άκουσαν κλασική μουσική (εναλλακτική υπόθεση)</a:t>
            </a:r>
          </a:p>
          <a:p>
            <a:pPr algn="just"/>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22</a:t>
            </a:fld>
            <a:endParaRPr lang="en-US" altLang="el-GR" sz="2400" dirty="0">
              <a:latin typeface="+mn-lt"/>
            </a:endParaRPr>
          </a:p>
        </p:txBody>
      </p:sp>
      <p:pic>
        <p:nvPicPr>
          <p:cNvPr id="6" name="Εικόνα 5">
            <a:extLst>
              <a:ext uri="{FF2B5EF4-FFF2-40B4-BE49-F238E27FC236}">
                <a16:creationId xmlns:a16="http://schemas.microsoft.com/office/drawing/2014/main" id="{89101B79-C3AB-40C9-8657-4E6D17BC0BAF}"/>
              </a:ext>
            </a:extLst>
          </p:cNvPr>
          <p:cNvPicPr>
            <a:picLocks noChangeAspect="1"/>
          </p:cNvPicPr>
          <p:nvPr/>
        </p:nvPicPr>
        <p:blipFill>
          <a:blip r:embed="rId2"/>
          <a:stretch>
            <a:fillRect/>
          </a:stretch>
        </p:blipFill>
        <p:spPr>
          <a:xfrm>
            <a:off x="5004048" y="2268786"/>
            <a:ext cx="3699317" cy="4322977"/>
          </a:xfrm>
          <a:prstGeom prst="rect">
            <a:avLst/>
          </a:prstGeom>
        </p:spPr>
      </p:pic>
    </p:spTree>
    <p:extLst>
      <p:ext uri="{BB962C8B-B14F-4D97-AF65-F5344CB8AC3E}">
        <p14:creationId xmlns:p14="http://schemas.microsoft.com/office/powerpoint/2010/main" val="3793845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Βήμα 5</a:t>
            </a:r>
            <a:r>
              <a:rPr lang="el-GR" baseline="30000" dirty="0"/>
              <a:t>ο</a:t>
            </a:r>
            <a:r>
              <a:rPr lang="el-GR" dirty="0"/>
              <a:t>: Διατύπωση συμπερασμάτων</a:t>
            </a:r>
            <a:endParaRPr lang="en-US" dirty="0"/>
          </a:p>
        </p:txBody>
      </p:sp>
      <p:sp>
        <p:nvSpPr>
          <p:cNvPr id="3" name="Content Placeholder 2"/>
          <p:cNvSpPr>
            <a:spLocks noGrp="1"/>
          </p:cNvSpPr>
          <p:nvPr>
            <p:ph idx="1"/>
          </p:nvPr>
        </p:nvSpPr>
        <p:spPr>
          <a:xfrm>
            <a:off x="539552" y="2489199"/>
            <a:ext cx="8064896" cy="4073525"/>
          </a:xfrm>
        </p:spPr>
        <p:txBody>
          <a:bodyPr/>
          <a:lstStyle/>
          <a:p>
            <a:pPr algn="just"/>
            <a:r>
              <a:rPr lang="el-GR" dirty="0"/>
              <a:t>Αφού εντοπίσουμε την κρίσιμη τιμή, τη συγκρίνουμε με τη στατιστική τιμή που έχει προκύψει από τη χρήση του στατιστικού κριτηρίου. </a:t>
            </a:r>
          </a:p>
          <a:p>
            <a:pPr algn="just"/>
            <a:r>
              <a:rPr lang="el-GR" dirty="0"/>
              <a:t>Υπάρχουν δύο ενδεχόμενα:</a:t>
            </a:r>
          </a:p>
          <a:p>
            <a:pPr lvl="1" algn="just"/>
            <a:r>
              <a:rPr lang="el-GR" dirty="0"/>
              <a:t>Η στατιστική τιμή μεγαλύτερη από την κρίσιμη τιμή: </a:t>
            </a:r>
            <a:r>
              <a:rPr lang="el-GR" i="1" dirty="0">
                <a:solidFill>
                  <a:schemeClr val="tx1"/>
                </a:solidFill>
              </a:rPr>
              <a:t>ΑΠΟΡΡΙΠΤΟΥΜΕ ΤΗ ΜΗΔΕΝΙΚΗ ΥΠΟΘΕΣΗ</a:t>
            </a:r>
            <a:endParaRPr lang="el-GR" i="1" dirty="0"/>
          </a:p>
          <a:p>
            <a:pPr lvl="2" algn="just"/>
            <a:r>
              <a:rPr lang="el-GR" b="1" dirty="0"/>
              <a:t>ΣΤΑΤΙΣΤΙΚΩΣ ΣΗΜΑΝΤΙΚΑ ΑΠΟΤΕΛΕΣΜΑΤΑ</a:t>
            </a:r>
          </a:p>
          <a:p>
            <a:pPr lvl="1" algn="just"/>
            <a:r>
              <a:rPr lang="el-GR" dirty="0"/>
              <a:t>Η στατιστική τιμή μικρότερη από την κρίσιμη τιμή: </a:t>
            </a:r>
            <a:r>
              <a:rPr lang="el-GR" i="1" dirty="0">
                <a:solidFill>
                  <a:schemeClr val="tx1"/>
                </a:solidFill>
              </a:rPr>
              <a:t>ΑΠΟΔΕΧΟΜΑΣΤΕ ΤΗ ΜΗΔΕΝΙΚΗ ΥΠΟΘΕΣΗ</a:t>
            </a:r>
          </a:p>
          <a:p>
            <a:pPr lvl="2" algn="just"/>
            <a:r>
              <a:rPr lang="el-GR" b="1" dirty="0"/>
              <a:t>ΣΤΑΤΙΣΤΙΚΩΣ ΜΗ ΣΗΜΑΝΤΙΚΑ ΑΠΟΤΕΛΕΣΜΑΤΑ</a:t>
            </a:r>
          </a:p>
          <a:p>
            <a:pPr lvl="2" algn="just"/>
            <a:endParaRPr lang="el-GR"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23</a:t>
            </a:fld>
            <a:endParaRPr lang="en-US" altLang="el-GR" sz="2400" dirty="0">
              <a:latin typeface="+mn-lt"/>
            </a:endParaRPr>
          </a:p>
        </p:txBody>
      </p:sp>
    </p:spTree>
    <p:extLst>
      <p:ext uri="{BB962C8B-B14F-4D97-AF65-F5344CB8AC3E}">
        <p14:creationId xmlns:p14="http://schemas.microsoft.com/office/powerpoint/2010/main" val="2402507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EC559E-8D8C-4B1D-8281-21258EFBF72C}"/>
              </a:ext>
            </a:extLst>
          </p:cNvPr>
          <p:cNvSpPr>
            <a:spLocks noGrp="1"/>
          </p:cNvSpPr>
          <p:nvPr>
            <p:ph type="title"/>
          </p:nvPr>
        </p:nvSpPr>
        <p:spPr>
          <a:xfrm>
            <a:off x="865970" y="927098"/>
            <a:ext cx="7090406" cy="709865"/>
          </a:xfrm>
        </p:spPr>
        <p:txBody>
          <a:bodyPr/>
          <a:lstStyle/>
          <a:p>
            <a:r>
              <a:rPr lang="el-GR" dirty="0"/>
              <a:t>Έλεγχος υποθέσεων με τη χρήση στατιστικών λογισμικών (π.χ., </a:t>
            </a:r>
            <a:r>
              <a:rPr lang="en-US" dirty="0"/>
              <a:t>SPSS, R</a:t>
            </a:r>
            <a:r>
              <a:rPr lang="el-GR" dirty="0"/>
              <a:t>, κ.ά.)</a:t>
            </a:r>
          </a:p>
        </p:txBody>
      </p:sp>
      <p:sp>
        <p:nvSpPr>
          <p:cNvPr id="3" name="Θέση περιεχομένου 2">
            <a:extLst>
              <a:ext uri="{FF2B5EF4-FFF2-40B4-BE49-F238E27FC236}">
                <a16:creationId xmlns:a16="http://schemas.microsoft.com/office/drawing/2014/main" id="{A9BF4DFA-2EC4-4EF1-AAFB-482690B6E0A7}"/>
              </a:ext>
            </a:extLst>
          </p:cNvPr>
          <p:cNvSpPr>
            <a:spLocks noGrp="1"/>
          </p:cNvSpPr>
          <p:nvPr>
            <p:ph idx="1"/>
          </p:nvPr>
        </p:nvSpPr>
        <p:spPr>
          <a:xfrm>
            <a:off x="539552" y="2268786"/>
            <a:ext cx="8064896" cy="2235944"/>
          </a:xfrm>
        </p:spPr>
        <p:txBody>
          <a:bodyPr/>
          <a:lstStyle/>
          <a:p>
            <a:r>
              <a:rPr lang="el-GR" sz="2400" dirty="0"/>
              <a:t>Εάν το </a:t>
            </a:r>
            <a:r>
              <a:rPr lang="en-US" sz="2400" b="1" i="1" dirty="0">
                <a:solidFill>
                  <a:schemeClr val="tx1"/>
                </a:solidFill>
              </a:rPr>
              <a:t>p </a:t>
            </a:r>
            <a:r>
              <a:rPr lang="en-US" sz="2400" b="1" dirty="0">
                <a:solidFill>
                  <a:schemeClr val="tx1"/>
                </a:solidFill>
              </a:rPr>
              <a:t>&gt; 0,05 </a:t>
            </a:r>
          </a:p>
          <a:p>
            <a:pPr lvl="1"/>
            <a:r>
              <a:rPr lang="el-GR" sz="2000" dirty="0"/>
              <a:t>Τότε δεχόμαστε τη μηδενική υπόθεση</a:t>
            </a:r>
          </a:p>
          <a:p>
            <a:r>
              <a:rPr lang="el-GR" sz="2200" dirty="0"/>
              <a:t>Εάν το </a:t>
            </a:r>
            <a:r>
              <a:rPr lang="en-US" sz="2400" b="1" i="1" dirty="0">
                <a:solidFill>
                  <a:schemeClr val="tx1"/>
                </a:solidFill>
              </a:rPr>
              <a:t>p </a:t>
            </a:r>
            <a:r>
              <a:rPr lang="el-GR" sz="2400" b="1" dirty="0">
                <a:solidFill>
                  <a:schemeClr val="tx1"/>
                </a:solidFill>
              </a:rPr>
              <a:t>≤</a:t>
            </a:r>
            <a:r>
              <a:rPr lang="en-US" sz="2400" b="1" dirty="0">
                <a:solidFill>
                  <a:schemeClr val="tx1"/>
                </a:solidFill>
              </a:rPr>
              <a:t> 0,05</a:t>
            </a:r>
          </a:p>
          <a:p>
            <a:pPr lvl="1"/>
            <a:r>
              <a:rPr lang="el-GR" sz="2000" dirty="0"/>
              <a:t>Τότε δεχόμαστε την εναλλακτική υπόθεση</a:t>
            </a:r>
            <a:r>
              <a:rPr lang="en-US" sz="2200" dirty="0"/>
              <a:t> </a:t>
            </a:r>
            <a:endParaRPr lang="el-GR" sz="2000" dirty="0"/>
          </a:p>
        </p:txBody>
      </p:sp>
      <p:sp>
        <p:nvSpPr>
          <p:cNvPr id="4" name="Θέση αριθμού διαφάνειας 3">
            <a:extLst>
              <a:ext uri="{FF2B5EF4-FFF2-40B4-BE49-F238E27FC236}">
                <a16:creationId xmlns:a16="http://schemas.microsoft.com/office/drawing/2014/main" id="{C1EC902D-95BE-4A89-93D3-0D5E4793DF33}"/>
              </a:ext>
            </a:extLst>
          </p:cNvPr>
          <p:cNvSpPr>
            <a:spLocks noGrp="1"/>
          </p:cNvSpPr>
          <p:nvPr>
            <p:ph type="sldNum" sz="quarter" idx="12"/>
          </p:nvPr>
        </p:nvSpPr>
        <p:spPr/>
        <p:txBody>
          <a:bodyPr/>
          <a:lstStyle/>
          <a:p>
            <a:pPr>
              <a:defRPr/>
            </a:pPr>
            <a:fld id="{EAAAB618-6913-4EF2-9F57-31E199F82E40}" type="slidenum">
              <a:rPr lang="en-US" altLang="el-GR" smtClean="0"/>
              <a:pPr>
                <a:defRPr/>
              </a:pPr>
              <a:t>24</a:t>
            </a:fld>
            <a:endParaRPr lang="en-US" altLang="el-GR"/>
          </a:p>
        </p:txBody>
      </p:sp>
      <p:pic>
        <p:nvPicPr>
          <p:cNvPr id="6" name="Εικόνα 5" descr="Εικόνα που περιέχει πίνακας&#10;&#10;Περιγραφή που δημιουργήθηκε αυτόματα">
            <a:extLst>
              <a:ext uri="{FF2B5EF4-FFF2-40B4-BE49-F238E27FC236}">
                <a16:creationId xmlns:a16="http://schemas.microsoft.com/office/drawing/2014/main" id="{D739F0EB-D810-4A95-B60C-2C9385990B83}"/>
              </a:ext>
            </a:extLst>
          </p:cNvPr>
          <p:cNvPicPr>
            <a:picLocks noChangeAspect="1"/>
          </p:cNvPicPr>
          <p:nvPr/>
        </p:nvPicPr>
        <p:blipFill>
          <a:blip r:embed="rId2"/>
          <a:stretch>
            <a:fillRect/>
          </a:stretch>
        </p:blipFill>
        <p:spPr>
          <a:xfrm>
            <a:off x="1271743" y="4166159"/>
            <a:ext cx="6048672" cy="1933038"/>
          </a:xfrm>
          <a:prstGeom prst="rect">
            <a:avLst/>
          </a:prstGeom>
        </p:spPr>
      </p:pic>
      <p:sp>
        <p:nvSpPr>
          <p:cNvPr id="7" name="TextBox 6">
            <a:extLst>
              <a:ext uri="{FF2B5EF4-FFF2-40B4-BE49-F238E27FC236}">
                <a16:creationId xmlns:a16="http://schemas.microsoft.com/office/drawing/2014/main" id="{83272494-A155-445B-AA0D-7F9383F7A849}"/>
              </a:ext>
            </a:extLst>
          </p:cNvPr>
          <p:cNvSpPr txBox="1"/>
          <p:nvPr/>
        </p:nvSpPr>
        <p:spPr>
          <a:xfrm>
            <a:off x="1259632" y="6272366"/>
            <a:ext cx="6419106" cy="307777"/>
          </a:xfrm>
          <a:prstGeom prst="rect">
            <a:avLst/>
          </a:prstGeom>
          <a:noFill/>
        </p:spPr>
        <p:txBody>
          <a:bodyPr wrap="square" rtlCol="0">
            <a:spAutoFit/>
          </a:bodyPr>
          <a:lstStyle/>
          <a:p>
            <a:r>
              <a:rPr lang="el-GR" sz="1400" i="1" dirty="0"/>
              <a:t>Σημείωση</a:t>
            </a:r>
            <a:r>
              <a:rPr lang="el-GR" sz="1400" dirty="0"/>
              <a:t>: Στο </a:t>
            </a:r>
            <a:r>
              <a:rPr lang="en-US" sz="1400" dirty="0"/>
              <a:t>SPSS</a:t>
            </a:r>
            <a:r>
              <a:rPr lang="el-GR" sz="1400" dirty="0"/>
              <a:t>, το </a:t>
            </a:r>
            <a:r>
              <a:rPr lang="en-US" sz="1400" i="1" dirty="0"/>
              <a:t>p</a:t>
            </a:r>
            <a:r>
              <a:rPr lang="en-US" sz="1400" dirty="0"/>
              <a:t> </a:t>
            </a:r>
            <a:r>
              <a:rPr lang="el-GR" sz="1400" dirty="0"/>
              <a:t>αναφέρεται ως </a:t>
            </a:r>
            <a:r>
              <a:rPr lang="en-US" sz="1400" dirty="0"/>
              <a:t>“Sig.”</a:t>
            </a:r>
            <a:endParaRPr lang="el-GR" sz="1400" dirty="0"/>
          </a:p>
        </p:txBody>
      </p:sp>
      <p:sp>
        <p:nvSpPr>
          <p:cNvPr id="8" name="Ορθογώνιο 7">
            <a:extLst>
              <a:ext uri="{FF2B5EF4-FFF2-40B4-BE49-F238E27FC236}">
                <a16:creationId xmlns:a16="http://schemas.microsoft.com/office/drawing/2014/main" id="{48377FE5-8D44-491E-A141-DCF05833B224}"/>
              </a:ext>
            </a:extLst>
          </p:cNvPr>
          <p:cNvSpPr/>
          <p:nvPr/>
        </p:nvSpPr>
        <p:spPr>
          <a:xfrm>
            <a:off x="5940152" y="4965066"/>
            <a:ext cx="432048" cy="19212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07716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Σφάλματα στον έλεγχο των υποθέσεων</a:t>
            </a:r>
            <a:endParaRPr lang="en-US" dirty="0"/>
          </a:p>
        </p:txBody>
      </p:sp>
      <p:sp>
        <p:nvSpPr>
          <p:cNvPr id="3" name="Content Placeholder 2"/>
          <p:cNvSpPr>
            <a:spLocks noGrp="1"/>
          </p:cNvSpPr>
          <p:nvPr>
            <p:ph idx="1"/>
          </p:nvPr>
        </p:nvSpPr>
        <p:spPr>
          <a:xfrm>
            <a:off x="539552" y="2204864"/>
            <a:ext cx="8064896" cy="4472581"/>
          </a:xfrm>
        </p:spPr>
        <p:txBody>
          <a:bodyPr/>
          <a:lstStyle/>
          <a:p>
            <a:pPr algn="just"/>
            <a:r>
              <a:rPr lang="el-GR" sz="2000" b="1" dirty="0"/>
              <a:t>Σφάλμα Τύπου Ι</a:t>
            </a:r>
          </a:p>
          <a:p>
            <a:pPr lvl="1" algn="just"/>
            <a:r>
              <a:rPr lang="el-GR" sz="2000" dirty="0"/>
              <a:t>Όταν απορρίπτουμε τη μηδενική υπόθεση, ενώ αυτή είναι αληθινή. Συμβολίζεται με το ελληνικό γράμμα </a:t>
            </a:r>
            <a:r>
              <a:rPr lang="el-GR" sz="2000" b="1" dirty="0"/>
              <a:t>α</a:t>
            </a:r>
            <a:r>
              <a:rPr lang="el-GR" sz="2000" dirty="0"/>
              <a:t>.</a:t>
            </a:r>
          </a:p>
          <a:p>
            <a:pPr lvl="2" algn="just"/>
            <a:r>
              <a:rPr lang="el-GR" sz="1800" dirty="0"/>
              <a:t>Για να  περιορίσουμε την πιθανότητα να διαπράξουμε ένα σφάλμα τύπου Ι, μπορούμε να επιλέξουμε ένα πιο αυστηρό επίπεδο σημαντικότητας (α=0,001), όπου οι πιθανότητες σφάλματος είναι 1 στις 1000.</a:t>
            </a:r>
            <a:endParaRPr lang="el-GR" sz="1600" dirty="0"/>
          </a:p>
          <a:p>
            <a:pPr algn="just"/>
            <a:r>
              <a:rPr lang="el-GR" sz="2000" b="1" dirty="0"/>
              <a:t>Σφάλμα Τύπου ΙΙ</a:t>
            </a:r>
          </a:p>
          <a:p>
            <a:pPr lvl="1" algn="just">
              <a:spcAft>
                <a:spcPts val="1200"/>
              </a:spcAft>
            </a:pPr>
            <a:r>
              <a:rPr lang="el-GR" sz="2000" dirty="0"/>
              <a:t>Όταν δεχόμαστε τη μηδενική υπόθεση, ενώ αυτή είναι λανθασμένη. Συμβολίζεται με το ελληνικό γράμμα </a:t>
            </a:r>
            <a:r>
              <a:rPr lang="el-GR" sz="2000" b="1" dirty="0"/>
              <a:t>β</a:t>
            </a:r>
            <a:r>
              <a:rPr lang="el-GR" sz="2000" dirty="0"/>
              <a:t>.</a:t>
            </a:r>
          </a:p>
          <a:p>
            <a:pPr lvl="1" algn="just"/>
            <a:r>
              <a:rPr lang="el-GR" sz="2000" b="1" dirty="0"/>
              <a:t>Ισχύς:</a:t>
            </a:r>
            <a:r>
              <a:rPr lang="el-GR" sz="2000" dirty="0"/>
              <a:t> Όταν απορρίπτουμε τη μηδενική υπόθεση και αυτή είναι πραγματικά λανθασμένη. Συμβολίζεται με το </a:t>
            </a:r>
            <a:r>
              <a:rPr lang="el-GR" sz="2000" b="1" dirty="0"/>
              <a:t>1 – β</a:t>
            </a:r>
            <a:r>
              <a:rPr lang="el-GR" sz="2000" dirty="0"/>
              <a:t>.</a:t>
            </a:r>
          </a:p>
          <a:p>
            <a:pPr lvl="1" algn="just"/>
            <a:endParaRPr lang="el-GR" sz="1800" dirty="0"/>
          </a:p>
          <a:p>
            <a:pPr lvl="1" algn="just"/>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25</a:t>
            </a:fld>
            <a:endParaRPr lang="en-US" altLang="el-GR" sz="2400" dirty="0">
              <a:latin typeface="+mn-lt"/>
            </a:endParaRPr>
          </a:p>
        </p:txBody>
      </p:sp>
    </p:spTree>
    <p:extLst>
      <p:ext uri="{BB962C8B-B14F-4D97-AF65-F5344CB8AC3E}">
        <p14:creationId xmlns:p14="http://schemas.microsoft.com/office/powerpoint/2010/main" val="2551685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Σφάλματα στον έλεγχο των υποθέσεων</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26</a:t>
            </a:fld>
            <a:endParaRPr lang="en-US" altLang="el-GR" sz="2400" dirty="0">
              <a:latin typeface="+mn-lt"/>
            </a:endParaRPr>
          </a:p>
        </p:txBody>
      </p:sp>
      <p:pic>
        <p:nvPicPr>
          <p:cNvPr id="6" name="Εικόνα 5" descr="Εικόνα που περιέχει πίνακας&#10;&#10;Περιγραφή που δημιουργήθηκε αυτόματα">
            <a:extLst>
              <a:ext uri="{FF2B5EF4-FFF2-40B4-BE49-F238E27FC236}">
                <a16:creationId xmlns:a16="http://schemas.microsoft.com/office/drawing/2014/main" id="{4304606A-8328-442B-A197-29CB1DD6A33A}"/>
              </a:ext>
            </a:extLst>
          </p:cNvPr>
          <p:cNvPicPr>
            <a:picLocks noChangeAspect="1"/>
          </p:cNvPicPr>
          <p:nvPr/>
        </p:nvPicPr>
        <p:blipFill>
          <a:blip r:embed="rId2"/>
          <a:stretch>
            <a:fillRect/>
          </a:stretch>
        </p:blipFill>
        <p:spPr>
          <a:xfrm>
            <a:off x="865970" y="2930170"/>
            <a:ext cx="7154107" cy="1792012"/>
          </a:xfrm>
          <a:prstGeom prst="rect">
            <a:avLst/>
          </a:prstGeom>
        </p:spPr>
      </p:pic>
    </p:spTree>
    <p:extLst>
      <p:ext uri="{BB962C8B-B14F-4D97-AF65-F5344CB8AC3E}">
        <p14:creationId xmlns:p14="http://schemas.microsoft.com/office/powerpoint/2010/main" val="4128359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Διαστήματα εμπιστοσύνης</a:t>
            </a:r>
            <a:endParaRPr lang="en-US" dirty="0"/>
          </a:p>
        </p:txBody>
      </p:sp>
      <p:sp>
        <p:nvSpPr>
          <p:cNvPr id="3" name="Content Placeholder 2"/>
          <p:cNvSpPr>
            <a:spLocks noGrp="1"/>
          </p:cNvSpPr>
          <p:nvPr>
            <p:ph idx="1"/>
          </p:nvPr>
        </p:nvSpPr>
        <p:spPr>
          <a:xfrm>
            <a:off x="539552" y="2348880"/>
            <a:ext cx="8064896" cy="4073525"/>
          </a:xfrm>
        </p:spPr>
        <p:txBody>
          <a:bodyPr/>
          <a:lstStyle/>
          <a:p>
            <a:pPr algn="just">
              <a:spcAft>
                <a:spcPts val="1200"/>
              </a:spcAft>
            </a:pPr>
            <a:r>
              <a:rPr lang="el-GR" sz="2000" dirty="0"/>
              <a:t>Ένας εναλλακτικός τρόπος για να αξιολογήσουμε την ακρίβεια που μας προσφέρει ο μέσος όρος του δείγματός μας στην εκτίμηση του μέσου όρου του πληθυσμού είναι </a:t>
            </a:r>
            <a:r>
              <a:rPr lang="el-GR" sz="2000" i="1" dirty="0"/>
              <a:t>να ορίσουμε ένα όριο τιμών</a:t>
            </a:r>
            <a:r>
              <a:rPr lang="el-GR" sz="2000" dirty="0"/>
              <a:t>, μέσα στο οποίο πιστεύουμε με μία σχετική σιγουριά ότι θα βρίσκεται ο μέσος όρος του πληθυσμού.</a:t>
            </a:r>
          </a:p>
          <a:p>
            <a:pPr algn="just">
              <a:spcAft>
                <a:spcPts val="1200"/>
              </a:spcAft>
            </a:pPr>
            <a:r>
              <a:rPr lang="el-GR" sz="2000" dirty="0"/>
              <a:t>Την εναλλακτική αυτή επιλογή μας την προσφέρει η δημιουργία ενός </a:t>
            </a:r>
            <a:r>
              <a:rPr lang="el-GR" sz="2000" b="1" dirty="0"/>
              <a:t>διαστήματος εμπιστοσύνης </a:t>
            </a:r>
            <a:r>
              <a:rPr lang="el-GR" sz="2000" dirty="0"/>
              <a:t>(</a:t>
            </a:r>
            <a:r>
              <a:rPr lang="en-US" sz="2000" dirty="0"/>
              <a:t>confidence interval)</a:t>
            </a:r>
            <a:endParaRPr lang="el-GR" sz="2000" dirty="0"/>
          </a:p>
          <a:p>
            <a:pPr lvl="1" algn="just">
              <a:spcAft>
                <a:spcPts val="1200"/>
              </a:spcAft>
            </a:pPr>
            <a:r>
              <a:rPr lang="el-GR" sz="1800" dirty="0"/>
              <a:t>Το διάστημα εμπιστοσύνης αποτελεί το διάστημα τιμών μέσα στο οποίο βρίσκεται η πραγματική τιμή της παραμέτρου που μας ενδιαφέρει (π.χ., μέσος όρος)</a:t>
            </a:r>
          </a:p>
          <a:p>
            <a:pPr algn="just"/>
            <a:endParaRPr lang="en-US" dirty="0">
              <a:solidFill>
                <a:schemeClr val="tx1"/>
              </a:solidFill>
            </a:endParaRPr>
          </a:p>
          <a:p>
            <a:pPr algn="just"/>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27</a:t>
            </a:fld>
            <a:endParaRPr lang="en-US" altLang="el-GR" sz="2400" dirty="0">
              <a:latin typeface="+mn-lt"/>
            </a:endParaRPr>
          </a:p>
        </p:txBody>
      </p:sp>
    </p:spTree>
    <p:extLst>
      <p:ext uri="{BB962C8B-B14F-4D97-AF65-F5344CB8AC3E}">
        <p14:creationId xmlns:p14="http://schemas.microsoft.com/office/powerpoint/2010/main" val="2771463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Διαστήματα εμπιστοσύνης</a:t>
            </a:r>
            <a:endParaRPr lang="en-US" dirty="0"/>
          </a:p>
        </p:txBody>
      </p:sp>
      <p:sp>
        <p:nvSpPr>
          <p:cNvPr id="3" name="Content Placeholder 2"/>
          <p:cNvSpPr>
            <a:spLocks noGrp="1"/>
          </p:cNvSpPr>
          <p:nvPr>
            <p:ph idx="1"/>
          </p:nvPr>
        </p:nvSpPr>
        <p:spPr>
          <a:xfrm>
            <a:off x="539552" y="2348880"/>
            <a:ext cx="8064896" cy="4392488"/>
          </a:xfrm>
        </p:spPr>
        <p:txBody>
          <a:bodyPr/>
          <a:lstStyle/>
          <a:p>
            <a:pPr algn="just">
              <a:defRPr/>
            </a:pPr>
            <a:r>
              <a:rPr lang="el-GR" sz="2000" dirty="0"/>
              <a:t>Το διάστημα εμπιστοσύνης ορίζεται από δύο τιμές:</a:t>
            </a:r>
          </a:p>
          <a:p>
            <a:pPr lvl="1" algn="just">
              <a:defRPr/>
            </a:pPr>
            <a:r>
              <a:rPr lang="el-GR" sz="1800" dirty="0"/>
              <a:t>Μία ανώτερη (</a:t>
            </a:r>
            <a:r>
              <a:rPr lang="en-US" sz="1800" dirty="0"/>
              <a:t>upper limit)</a:t>
            </a:r>
          </a:p>
          <a:p>
            <a:pPr lvl="1" algn="just">
              <a:spcAft>
                <a:spcPts val="1200"/>
              </a:spcAft>
              <a:defRPr/>
            </a:pPr>
            <a:r>
              <a:rPr lang="el-GR" sz="1800" dirty="0"/>
              <a:t>Μία κατώτερη (</a:t>
            </a:r>
            <a:r>
              <a:rPr lang="en-US" sz="1800" dirty="0"/>
              <a:t>lower limit)</a:t>
            </a:r>
            <a:endParaRPr lang="el-GR" sz="1800" dirty="0"/>
          </a:p>
          <a:p>
            <a:pPr algn="just">
              <a:spcAft>
                <a:spcPts val="1200"/>
              </a:spcAft>
              <a:defRPr/>
            </a:pPr>
            <a:r>
              <a:rPr lang="el-GR" sz="2000" dirty="0"/>
              <a:t>Ο καθορισμός αυτού του διαστήματος γίνεται με γνώμονα το επίπεδο εμπιστοσύνης (αυτοπεποίθησης) που θέλει να έχει ο ερευνητής για τη συγκεκριμένη εκτίμησή του.</a:t>
            </a:r>
          </a:p>
          <a:p>
            <a:pPr algn="just">
              <a:spcAft>
                <a:spcPts val="1200"/>
              </a:spcAft>
              <a:defRPr/>
            </a:pPr>
            <a:r>
              <a:rPr lang="el-GR" sz="2000" dirty="0"/>
              <a:t>Συνήθως, ορίζεται ένα διάστημα εμπιστοσύνης 95%, αλλά είναι πιθανά και άλλα (π.χ. 90%, 99%)</a:t>
            </a:r>
          </a:p>
          <a:p>
            <a:pPr lvl="1" algn="just"/>
            <a:r>
              <a:rPr lang="el-GR" sz="1800" dirty="0"/>
              <a:t>Ουσιαστικά, το διάστημα εμπιστοσύνης αποτελεί εκτίμηση του τυπικού σφάλματος μέτρησης και γι’ αυτό αποτελεί πολύ σημαντική πληροφορία στα χέρια του ερευνητή.</a:t>
            </a:r>
          </a:p>
          <a:p>
            <a:pPr algn="just">
              <a:spcAft>
                <a:spcPts val="1200"/>
              </a:spcAft>
              <a:defRPr/>
            </a:pPr>
            <a:endParaRPr lang="el-GR" sz="2000" dirty="0"/>
          </a:p>
          <a:p>
            <a:pPr algn="just">
              <a:defRPr/>
            </a:pPr>
            <a:endParaRPr lang="en-US" sz="2200" dirty="0"/>
          </a:p>
          <a:p>
            <a:pPr algn="just"/>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28</a:t>
            </a:fld>
            <a:endParaRPr lang="en-US" altLang="el-GR" sz="2400" dirty="0">
              <a:latin typeface="+mn-lt"/>
            </a:endParaRPr>
          </a:p>
        </p:txBody>
      </p:sp>
    </p:spTree>
    <p:extLst>
      <p:ext uri="{BB962C8B-B14F-4D97-AF65-F5344CB8AC3E}">
        <p14:creationId xmlns:p14="http://schemas.microsoft.com/office/powerpoint/2010/main" val="1655123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Υπολογισμός διαστήματος εμπιστοσύνης</a:t>
            </a:r>
            <a:endParaRPr lang="en-US" dirty="0"/>
          </a:p>
        </p:txBody>
      </p:sp>
      <p:sp>
        <p:nvSpPr>
          <p:cNvPr id="3" name="Content Placeholder 2"/>
          <p:cNvSpPr>
            <a:spLocks noGrp="1"/>
          </p:cNvSpPr>
          <p:nvPr>
            <p:ph idx="1"/>
          </p:nvPr>
        </p:nvSpPr>
        <p:spPr>
          <a:xfrm>
            <a:off x="539552" y="2245941"/>
            <a:ext cx="8064896" cy="4316784"/>
          </a:xfrm>
        </p:spPr>
        <p:txBody>
          <a:bodyPr/>
          <a:lstStyle/>
          <a:p>
            <a:pPr algn="just">
              <a:spcAft>
                <a:spcPts val="1200"/>
              </a:spcAft>
            </a:pPr>
            <a:r>
              <a:rPr lang="el-GR" sz="2000" dirty="0"/>
              <a:t>Για να υπολογίσουμε το διάστημα εμπιστοσύνης μέσα στο οποίο εκτιμάται ότι θα βρίσκεται ο μέσος όρος του πληθυσμού, θα πρέπει πρώτα να κάνουμε μία </a:t>
            </a:r>
            <a:r>
              <a:rPr lang="el-GR" sz="2000" b="1" dirty="0"/>
              <a:t>εκτίμηση σημείου </a:t>
            </a:r>
            <a:r>
              <a:rPr lang="el-GR" sz="2000" dirty="0"/>
              <a:t>(</a:t>
            </a:r>
            <a:r>
              <a:rPr lang="en-US" sz="2000" dirty="0"/>
              <a:t>point estimate</a:t>
            </a:r>
            <a:r>
              <a:rPr lang="el-GR" sz="2000" dirty="0"/>
              <a:t>) του μέσου όρου του πληθυσμού. Αυτό το σημείο το ονομάζουμε </a:t>
            </a:r>
            <a:r>
              <a:rPr lang="el-GR" sz="2000" b="1" dirty="0"/>
              <a:t>Μ</a:t>
            </a:r>
            <a:r>
              <a:rPr lang="el-GR" sz="2000" dirty="0"/>
              <a:t> και αντιστοιχεί στον </a:t>
            </a:r>
            <a:r>
              <a:rPr lang="el-GR" sz="2000" i="1" dirty="0"/>
              <a:t>μέσο όρο του δείγματός μας</a:t>
            </a:r>
            <a:r>
              <a:rPr lang="el-GR" sz="2000" dirty="0"/>
              <a:t>.</a:t>
            </a:r>
          </a:p>
          <a:p>
            <a:pPr algn="just">
              <a:spcAft>
                <a:spcPts val="1200"/>
              </a:spcAft>
            </a:pPr>
            <a:r>
              <a:rPr lang="el-GR" sz="2000" dirty="0"/>
              <a:t>Το επόμενο βήμα είναι η κατασκευή του διαστήματος εμπιστοσύνης 95% (95% </a:t>
            </a:r>
            <a:r>
              <a:rPr lang="en-US" sz="2000" dirty="0"/>
              <a:t>CI</a:t>
            </a:r>
            <a:r>
              <a:rPr lang="el-GR" sz="2000" dirty="0"/>
              <a:t>), το οποίο είναι μια εκτίμηση σε διάστημα που δηλώνει την ακρίβεια, ή καλύτερα την πιθανή ακρίβεια, της εκτίμησης σημείου που κάναμε παραπάνω. </a:t>
            </a:r>
          </a:p>
          <a:p>
            <a:pPr algn="just"/>
            <a:r>
              <a:rPr lang="el-GR" sz="2000" dirty="0"/>
              <a:t>Το διάστημα εμπιστοσύνης θα είναι μια γραμμή με κέντρο το Μ, η οποία θα εκτείνεται σε μια απόσταση </a:t>
            </a:r>
            <a:r>
              <a:rPr lang="en-US" sz="2000" b="1" dirty="0"/>
              <a:t>w</a:t>
            </a:r>
            <a:r>
              <a:rPr lang="en-US" sz="2000" dirty="0"/>
              <a:t> </a:t>
            </a:r>
            <a:r>
              <a:rPr lang="el-GR" sz="2000" dirty="0"/>
              <a:t>πάνω και κάτω από το Μ. Το </a:t>
            </a:r>
            <a:r>
              <a:rPr lang="en-US" sz="2000" dirty="0"/>
              <a:t>w</a:t>
            </a:r>
            <a:r>
              <a:rPr lang="el-GR" sz="2000" dirty="0"/>
              <a:t> (από το </a:t>
            </a:r>
            <a:r>
              <a:rPr lang="en-US" sz="2000" dirty="0"/>
              <a:t>width</a:t>
            </a:r>
            <a:r>
              <a:rPr lang="el-GR" sz="2000" dirty="0"/>
              <a:t>) ονομάζεται </a:t>
            </a:r>
            <a:r>
              <a:rPr lang="el-GR" sz="2000" i="1" dirty="0"/>
              <a:t>περιθώριο σφάλματος</a:t>
            </a:r>
            <a:r>
              <a:rPr lang="el-GR" sz="2000" dirty="0"/>
              <a:t>. </a:t>
            </a:r>
          </a:p>
          <a:p>
            <a:pPr algn="just"/>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29</a:t>
            </a:fld>
            <a:endParaRPr lang="en-US" altLang="el-GR" sz="2400" dirty="0">
              <a:latin typeface="+mn-lt"/>
            </a:endParaRPr>
          </a:p>
        </p:txBody>
      </p:sp>
    </p:spTree>
    <p:extLst>
      <p:ext uri="{BB962C8B-B14F-4D97-AF65-F5344CB8AC3E}">
        <p14:creationId xmlns:p14="http://schemas.microsoft.com/office/powerpoint/2010/main" val="440340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Το σφάλμα δειγματοληψίας</a:t>
            </a:r>
            <a:endParaRPr lang="en-US" dirty="0"/>
          </a:p>
        </p:txBody>
      </p:sp>
      <p:sp>
        <p:nvSpPr>
          <p:cNvPr id="3" name="Content Placeholder 2"/>
          <p:cNvSpPr>
            <a:spLocks noGrp="1"/>
          </p:cNvSpPr>
          <p:nvPr>
            <p:ph idx="1"/>
          </p:nvPr>
        </p:nvSpPr>
        <p:spPr>
          <a:xfrm>
            <a:off x="539552" y="2489199"/>
            <a:ext cx="8064896" cy="4073525"/>
          </a:xfrm>
        </p:spPr>
        <p:txBody>
          <a:bodyPr/>
          <a:lstStyle/>
          <a:p>
            <a:pPr algn="just" eaLnBrk="1" hangingPunct="1">
              <a:defRPr/>
            </a:pPr>
            <a:r>
              <a:rPr lang="el-GR" sz="2000" dirty="0">
                <a:solidFill>
                  <a:schemeClr val="tx1"/>
                </a:solidFill>
              </a:rPr>
              <a:t>Κάθε δείγμα που επιλέγουμε έχει τα δικά του χαρακτηριστικά, τα οποία, με τη σειρά τους, διαφέρουν από τα χαρακτηριστικά του πληθυσμού από τον οποίο προήλθαν.</a:t>
            </a:r>
          </a:p>
          <a:p>
            <a:pPr algn="just" eaLnBrk="1" hangingPunct="1">
              <a:defRPr/>
            </a:pPr>
            <a:r>
              <a:rPr lang="el-GR" sz="2000" dirty="0">
                <a:solidFill>
                  <a:schemeClr val="tx1"/>
                </a:solidFill>
              </a:rPr>
              <a:t>Αυτό προκύπτει από τη διακύμανση στις τιμές λόγω των μοναδικών χαρακτηριστικών που έχουν τα άτομα που συνθέτουν το δείγμα που επιλέγεται. </a:t>
            </a:r>
          </a:p>
          <a:p>
            <a:pPr lvl="1" algn="just" eaLnBrk="1" hangingPunct="1">
              <a:defRPr/>
            </a:pPr>
            <a:r>
              <a:rPr lang="el-GR" sz="1800" dirty="0">
                <a:solidFill>
                  <a:schemeClr val="tx1"/>
                </a:solidFill>
              </a:rPr>
              <a:t>Αυτό δεν προκύπτει από κακό σχεδιασμό κατά τη διάρκεια επιλογής του δείγματος ή λόγω κάποιου λάθους που θα μπορούσαμε να έχουμε αποφύγει. </a:t>
            </a:r>
            <a:endParaRPr lang="en-US" sz="1800"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a:t>
            </a:fld>
            <a:endParaRPr lang="en-US" altLang="el-GR" sz="2400" dirty="0">
              <a:latin typeface="+mn-lt"/>
            </a:endParaRPr>
          </a:p>
        </p:txBody>
      </p:sp>
    </p:spTree>
    <p:extLst>
      <p:ext uri="{BB962C8B-B14F-4D97-AF65-F5344CB8AC3E}">
        <p14:creationId xmlns:p14="http://schemas.microsoft.com/office/powerpoint/2010/main" val="383993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Υπολογισμός διαστήματος εμπιστοσύνης</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30</a:t>
            </a:fld>
            <a:endParaRPr lang="en-US" altLang="el-GR" sz="2400" dirty="0">
              <a:latin typeface="+mn-lt"/>
            </a:endParaRPr>
          </a:p>
        </p:txBody>
      </p:sp>
      <p:pic>
        <p:nvPicPr>
          <p:cNvPr id="6" name="Εικόνα 5" descr="Εικόνα που περιέχει κείμενο&#10;&#10;Περιγραφή που δημιουργήθηκε αυτόματα">
            <a:extLst>
              <a:ext uri="{FF2B5EF4-FFF2-40B4-BE49-F238E27FC236}">
                <a16:creationId xmlns:a16="http://schemas.microsoft.com/office/drawing/2014/main" id="{4D03F3B5-6C31-4867-B6F4-4513EFF52D46}"/>
              </a:ext>
            </a:extLst>
          </p:cNvPr>
          <p:cNvPicPr>
            <a:picLocks noChangeAspect="1"/>
          </p:cNvPicPr>
          <p:nvPr/>
        </p:nvPicPr>
        <p:blipFill>
          <a:blip r:embed="rId2"/>
          <a:stretch>
            <a:fillRect/>
          </a:stretch>
        </p:blipFill>
        <p:spPr>
          <a:xfrm>
            <a:off x="2725313" y="2883054"/>
            <a:ext cx="3693373" cy="1883620"/>
          </a:xfrm>
          <a:prstGeom prst="rect">
            <a:avLst/>
          </a:prstGeom>
        </p:spPr>
      </p:pic>
      <p:pic>
        <p:nvPicPr>
          <p:cNvPr id="8" name="Εικόνα 7">
            <a:extLst>
              <a:ext uri="{FF2B5EF4-FFF2-40B4-BE49-F238E27FC236}">
                <a16:creationId xmlns:a16="http://schemas.microsoft.com/office/drawing/2014/main" id="{3480E244-FDD4-480C-A29B-98095437724A}"/>
              </a:ext>
            </a:extLst>
          </p:cNvPr>
          <p:cNvPicPr>
            <a:picLocks noChangeAspect="1"/>
          </p:cNvPicPr>
          <p:nvPr/>
        </p:nvPicPr>
        <p:blipFill>
          <a:blip r:embed="rId3"/>
          <a:stretch>
            <a:fillRect/>
          </a:stretch>
        </p:blipFill>
        <p:spPr>
          <a:xfrm>
            <a:off x="3514336" y="5811439"/>
            <a:ext cx="2115326" cy="615571"/>
          </a:xfrm>
          <a:prstGeom prst="rect">
            <a:avLst/>
          </a:prstGeom>
        </p:spPr>
      </p:pic>
      <p:sp>
        <p:nvSpPr>
          <p:cNvPr id="9" name="TextBox 8">
            <a:extLst>
              <a:ext uri="{FF2B5EF4-FFF2-40B4-BE49-F238E27FC236}">
                <a16:creationId xmlns:a16="http://schemas.microsoft.com/office/drawing/2014/main" id="{94948DA2-F9C1-472F-B92D-FD052D240645}"/>
              </a:ext>
            </a:extLst>
          </p:cNvPr>
          <p:cNvSpPr txBox="1"/>
          <p:nvPr/>
        </p:nvSpPr>
        <p:spPr>
          <a:xfrm>
            <a:off x="525024" y="2329319"/>
            <a:ext cx="7992888" cy="400110"/>
          </a:xfrm>
          <a:prstGeom prst="rect">
            <a:avLst/>
          </a:prstGeom>
          <a:noFill/>
        </p:spPr>
        <p:txBody>
          <a:bodyPr wrap="square">
            <a:spAutoFit/>
          </a:bodyPr>
          <a:lstStyle/>
          <a:p>
            <a:pPr algn="just"/>
            <a:r>
              <a:rPr lang="el-GR" sz="2000" dirty="0">
                <a:solidFill>
                  <a:srgbClr val="404040"/>
                </a:solidFill>
                <a:latin typeface="+mn-lt"/>
                <a:cs typeface="+mn-cs"/>
              </a:rPr>
              <a:t>Ο υπολογισμός του περιθωρίου σφάλματος γίνεται με το παρακάτω τύπο: </a:t>
            </a:r>
          </a:p>
        </p:txBody>
      </p:sp>
      <p:sp>
        <p:nvSpPr>
          <p:cNvPr id="10" name="TextBox 9">
            <a:extLst>
              <a:ext uri="{FF2B5EF4-FFF2-40B4-BE49-F238E27FC236}">
                <a16:creationId xmlns:a16="http://schemas.microsoft.com/office/drawing/2014/main" id="{DEEDD370-81EF-40E6-80EC-A62EA32B7FDA}"/>
              </a:ext>
            </a:extLst>
          </p:cNvPr>
          <p:cNvSpPr txBox="1"/>
          <p:nvPr/>
        </p:nvSpPr>
        <p:spPr>
          <a:xfrm>
            <a:off x="683568" y="5103553"/>
            <a:ext cx="7992888" cy="707886"/>
          </a:xfrm>
          <a:prstGeom prst="rect">
            <a:avLst/>
          </a:prstGeom>
          <a:noFill/>
        </p:spPr>
        <p:txBody>
          <a:bodyPr wrap="square">
            <a:spAutoFit/>
          </a:bodyPr>
          <a:lstStyle/>
          <a:p>
            <a:pPr algn="just"/>
            <a:r>
              <a:rPr lang="el-GR" sz="2000" dirty="0">
                <a:solidFill>
                  <a:srgbClr val="404040"/>
                </a:solidFill>
                <a:latin typeface="+mn-lt"/>
                <a:cs typeface="+mn-cs"/>
              </a:rPr>
              <a:t>Ο υπολογισμός του διαστήματος εμπιστοσύνης γίνεται με το παρακάτω τύπο: </a:t>
            </a:r>
          </a:p>
        </p:txBody>
      </p:sp>
    </p:spTree>
    <p:extLst>
      <p:ext uri="{BB962C8B-B14F-4D97-AF65-F5344CB8AC3E}">
        <p14:creationId xmlns:p14="http://schemas.microsoft.com/office/powerpoint/2010/main" val="286901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Ένα παράδειγμα</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31</a:t>
            </a:fld>
            <a:endParaRPr lang="en-US" altLang="el-GR" sz="2400" dirty="0">
              <a:latin typeface="+mn-lt"/>
            </a:endParaRPr>
          </a:p>
        </p:txBody>
      </p:sp>
      <p:pic>
        <p:nvPicPr>
          <p:cNvPr id="6" name="Εικόνα 5" descr="Εικόνα που περιέχει πίνακας&#10;&#10;Περιγραφή που δημιουργήθηκε αυτόματα">
            <a:extLst>
              <a:ext uri="{FF2B5EF4-FFF2-40B4-BE49-F238E27FC236}">
                <a16:creationId xmlns:a16="http://schemas.microsoft.com/office/drawing/2014/main" id="{116A4320-FE22-47D3-A1B8-1002D65FA4AB}"/>
              </a:ext>
            </a:extLst>
          </p:cNvPr>
          <p:cNvPicPr>
            <a:picLocks noChangeAspect="1"/>
          </p:cNvPicPr>
          <p:nvPr/>
        </p:nvPicPr>
        <p:blipFill>
          <a:blip r:embed="rId2"/>
          <a:stretch>
            <a:fillRect/>
          </a:stretch>
        </p:blipFill>
        <p:spPr>
          <a:xfrm>
            <a:off x="1107667" y="2268786"/>
            <a:ext cx="7093468" cy="1820492"/>
          </a:xfrm>
          <a:prstGeom prst="rect">
            <a:avLst/>
          </a:prstGeom>
        </p:spPr>
      </p:pic>
      <p:graphicFrame>
        <p:nvGraphicFramePr>
          <p:cNvPr id="13" name="Πίνακας 13">
            <a:extLst>
              <a:ext uri="{FF2B5EF4-FFF2-40B4-BE49-F238E27FC236}">
                <a16:creationId xmlns:a16="http://schemas.microsoft.com/office/drawing/2014/main" id="{F2E47514-0C25-40B3-99C4-CC1BA2A513C4}"/>
              </a:ext>
            </a:extLst>
          </p:cNvPr>
          <p:cNvGraphicFramePr>
            <a:graphicFrameLocks noGrp="1"/>
          </p:cNvGraphicFramePr>
          <p:nvPr>
            <p:extLst>
              <p:ext uri="{D42A27DB-BD31-4B8C-83A1-F6EECF244321}">
                <p14:modId xmlns:p14="http://schemas.microsoft.com/office/powerpoint/2010/main" val="4181844917"/>
              </p:ext>
            </p:extLst>
          </p:nvPr>
        </p:nvGraphicFramePr>
        <p:xfrm>
          <a:off x="621954" y="4428879"/>
          <a:ext cx="8064895" cy="1448393"/>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872824587"/>
                    </a:ext>
                  </a:extLst>
                </a:gridCol>
                <a:gridCol w="4248471">
                  <a:extLst>
                    <a:ext uri="{9D8B030D-6E8A-4147-A177-3AD203B41FA5}">
                      <a16:colId xmlns:a16="http://schemas.microsoft.com/office/drawing/2014/main" val="3049918060"/>
                    </a:ext>
                  </a:extLst>
                </a:gridCol>
              </a:tblGrid>
              <a:tr h="465293">
                <a:tc gridSpan="2">
                  <a:txBody>
                    <a:bodyPr/>
                    <a:lstStyle/>
                    <a:p>
                      <a:pPr algn="ctr"/>
                      <a:r>
                        <a:rPr lang="el-GR" dirty="0">
                          <a:solidFill>
                            <a:srgbClr val="404040"/>
                          </a:solidFill>
                          <a:latin typeface="+mn-lt"/>
                          <a:cs typeface="+mn-cs"/>
                        </a:rPr>
                        <a:t>Πειραματική Ομάδα (Θεραπευτική Μέθοδος)</a:t>
                      </a:r>
                      <a:endParaRPr lang="el-GR" dirty="0"/>
                    </a:p>
                  </a:txBody>
                  <a:tcPr/>
                </a:tc>
                <a:tc hMerge="1">
                  <a:txBody>
                    <a:bodyPr/>
                    <a:lstStyle/>
                    <a:p>
                      <a:endParaRPr lang="el-GR" dirty="0"/>
                    </a:p>
                  </a:txBody>
                  <a:tcPr/>
                </a:tc>
                <a:extLst>
                  <a:ext uri="{0D108BD9-81ED-4DB2-BD59-A6C34878D82A}">
                    <a16:rowId xmlns:a16="http://schemas.microsoft.com/office/drawing/2014/main" val="3982316430"/>
                  </a:ext>
                </a:extLst>
              </a:tr>
              <a:tr h="465293">
                <a:tc>
                  <a:txBody>
                    <a:bodyPr/>
                    <a:lstStyle/>
                    <a:p>
                      <a:pPr algn="ctr"/>
                      <a:r>
                        <a:rPr lang="el-GR" dirty="0"/>
                        <a:t>Ανώτατο Όριο</a:t>
                      </a:r>
                    </a:p>
                  </a:txBody>
                  <a:tcPr/>
                </a:tc>
                <a:tc>
                  <a:txBody>
                    <a:bodyPr/>
                    <a:lstStyle/>
                    <a:p>
                      <a:pPr algn="ctr"/>
                      <a:r>
                        <a:rPr lang="el-GR" dirty="0"/>
                        <a:t>Κατώτατο Όριο</a:t>
                      </a:r>
                    </a:p>
                  </a:txBody>
                  <a:tcPr/>
                </a:tc>
                <a:extLst>
                  <a:ext uri="{0D108BD9-81ED-4DB2-BD59-A6C34878D82A}">
                    <a16:rowId xmlns:a16="http://schemas.microsoft.com/office/drawing/2014/main" val="1447973918"/>
                  </a:ext>
                </a:extLst>
              </a:tr>
              <a:tr h="517807">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296224242"/>
                  </a:ext>
                </a:extLst>
              </a:tr>
            </a:tbl>
          </a:graphicData>
        </a:graphic>
      </p:graphicFrame>
      <p:pic>
        <p:nvPicPr>
          <p:cNvPr id="8" name="Εικόνα 7" descr="Εικόνα που περιέχει κείμενο, ρολόι&#10;&#10;Περιγραφή που δημιουργήθηκε αυτόματα">
            <a:extLst>
              <a:ext uri="{FF2B5EF4-FFF2-40B4-BE49-F238E27FC236}">
                <a16:creationId xmlns:a16="http://schemas.microsoft.com/office/drawing/2014/main" id="{695FB461-1205-464E-93A0-FB892B10B07F}"/>
              </a:ext>
            </a:extLst>
          </p:cNvPr>
          <p:cNvPicPr>
            <a:picLocks noChangeAspect="1"/>
          </p:cNvPicPr>
          <p:nvPr/>
        </p:nvPicPr>
        <p:blipFill>
          <a:blip r:embed="rId3"/>
          <a:stretch>
            <a:fillRect/>
          </a:stretch>
        </p:blipFill>
        <p:spPr>
          <a:xfrm>
            <a:off x="1187624" y="5401143"/>
            <a:ext cx="2592288" cy="384613"/>
          </a:xfrm>
          <a:prstGeom prst="rect">
            <a:avLst/>
          </a:prstGeom>
        </p:spPr>
      </p:pic>
      <p:pic>
        <p:nvPicPr>
          <p:cNvPr id="12" name="Εικόνα 11" descr="Εικόνα που περιέχει κείμενο&#10;&#10;Περιγραφή που δημιουργήθηκε αυτόματα">
            <a:extLst>
              <a:ext uri="{FF2B5EF4-FFF2-40B4-BE49-F238E27FC236}">
                <a16:creationId xmlns:a16="http://schemas.microsoft.com/office/drawing/2014/main" id="{B6DDA534-C682-4B24-AB27-C1B145876BB4}"/>
              </a:ext>
            </a:extLst>
          </p:cNvPr>
          <p:cNvPicPr>
            <a:picLocks noChangeAspect="1"/>
          </p:cNvPicPr>
          <p:nvPr/>
        </p:nvPicPr>
        <p:blipFill>
          <a:blip r:embed="rId4"/>
          <a:stretch>
            <a:fillRect/>
          </a:stretch>
        </p:blipFill>
        <p:spPr>
          <a:xfrm>
            <a:off x="5148064" y="5383767"/>
            <a:ext cx="2725865" cy="419364"/>
          </a:xfrm>
          <a:prstGeom prst="rect">
            <a:avLst/>
          </a:prstGeom>
        </p:spPr>
      </p:pic>
    </p:spTree>
    <p:extLst>
      <p:ext uri="{BB962C8B-B14F-4D97-AF65-F5344CB8AC3E}">
        <p14:creationId xmlns:p14="http://schemas.microsoft.com/office/powerpoint/2010/main" val="1990821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Διάγραμμα σφαλμάτων</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32</a:t>
            </a:fld>
            <a:endParaRPr lang="en-US" altLang="el-GR" sz="2400" dirty="0">
              <a:latin typeface="+mn-lt"/>
            </a:endParaRPr>
          </a:p>
        </p:txBody>
      </p:sp>
      <p:pic>
        <p:nvPicPr>
          <p:cNvPr id="6" name="Εικόνα 5">
            <a:extLst>
              <a:ext uri="{FF2B5EF4-FFF2-40B4-BE49-F238E27FC236}">
                <a16:creationId xmlns:a16="http://schemas.microsoft.com/office/drawing/2014/main" id="{77369A7F-6153-4A1E-8252-5DE4ACE44776}"/>
              </a:ext>
            </a:extLst>
          </p:cNvPr>
          <p:cNvPicPr>
            <a:picLocks noChangeAspect="1"/>
          </p:cNvPicPr>
          <p:nvPr/>
        </p:nvPicPr>
        <p:blipFill>
          <a:blip r:embed="rId2"/>
          <a:stretch>
            <a:fillRect/>
          </a:stretch>
        </p:blipFill>
        <p:spPr>
          <a:xfrm>
            <a:off x="2363314" y="2204864"/>
            <a:ext cx="4417372" cy="2950409"/>
          </a:xfrm>
          <a:prstGeom prst="rect">
            <a:avLst/>
          </a:prstGeom>
        </p:spPr>
      </p:pic>
      <p:sp>
        <p:nvSpPr>
          <p:cNvPr id="8" name="TextBox 7">
            <a:extLst>
              <a:ext uri="{FF2B5EF4-FFF2-40B4-BE49-F238E27FC236}">
                <a16:creationId xmlns:a16="http://schemas.microsoft.com/office/drawing/2014/main" id="{2E26333E-F1DF-4FE7-86B0-85328AD713DD}"/>
              </a:ext>
            </a:extLst>
          </p:cNvPr>
          <p:cNvSpPr txBox="1"/>
          <p:nvPr/>
        </p:nvSpPr>
        <p:spPr>
          <a:xfrm>
            <a:off x="539552" y="5239286"/>
            <a:ext cx="8064896" cy="1323439"/>
          </a:xfrm>
          <a:prstGeom prst="rect">
            <a:avLst/>
          </a:prstGeom>
          <a:noFill/>
        </p:spPr>
        <p:txBody>
          <a:bodyPr wrap="square">
            <a:spAutoFit/>
          </a:bodyPr>
          <a:lstStyle/>
          <a:p>
            <a:pPr algn="just"/>
            <a:r>
              <a:rPr lang="el-GR" sz="2000" b="0" i="0" u="none" strike="noStrike" baseline="0" dirty="0">
                <a:solidFill>
                  <a:srgbClr val="404040"/>
                </a:solidFill>
                <a:latin typeface="+mn-lt"/>
                <a:cs typeface="+mn-cs"/>
              </a:rPr>
              <a:t>Ό</a:t>
            </a:r>
            <a:r>
              <a:rPr lang="el-GR" sz="2000" b="0" i="0" u="none" strike="noStrike" baseline="0" dirty="0">
                <a:latin typeface="+mn-lt"/>
              </a:rPr>
              <a:t>ταν το ανώτερο περιθώριο σφάλμα της μιας ομάδας (π.χ., πειραματική) δεν υπερβαίνει (επικαλύπτει) το μέσο του κατώτερου περιθωρίου σφάλματος της άλλης ομάδας (π.χ., ελέγχου), τότε έχουμ</a:t>
            </a:r>
            <a:r>
              <a:rPr lang="el-GR" sz="2000" dirty="0">
                <a:latin typeface="+mn-lt"/>
              </a:rPr>
              <a:t>ε στατιστικώς σημαντικό αποτέλεσμα</a:t>
            </a:r>
            <a:r>
              <a:rPr lang="el-GR" sz="2000" dirty="0">
                <a:solidFill>
                  <a:srgbClr val="404040"/>
                </a:solidFill>
                <a:latin typeface="+mn-lt"/>
                <a:cs typeface="+mn-cs"/>
              </a:rPr>
              <a:t>.</a:t>
            </a:r>
          </a:p>
        </p:txBody>
      </p:sp>
    </p:spTree>
    <p:extLst>
      <p:ext uri="{BB962C8B-B14F-4D97-AF65-F5344CB8AC3E}">
        <p14:creationId xmlns:p14="http://schemas.microsoft.com/office/powerpoint/2010/main" val="4136425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Το μέγεθος της επίδρασης</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33</a:t>
            </a:fld>
            <a:endParaRPr lang="en-US" altLang="el-GR" sz="2400" dirty="0">
              <a:latin typeface="+mn-lt"/>
            </a:endParaRPr>
          </a:p>
        </p:txBody>
      </p:sp>
      <p:sp>
        <p:nvSpPr>
          <p:cNvPr id="7" name="Content Placeholder 2">
            <a:extLst>
              <a:ext uri="{FF2B5EF4-FFF2-40B4-BE49-F238E27FC236}">
                <a16:creationId xmlns:a16="http://schemas.microsoft.com/office/drawing/2014/main" id="{43D4E90B-CF92-4DC3-B6CC-4BECB46E501C}"/>
              </a:ext>
            </a:extLst>
          </p:cNvPr>
          <p:cNvSpPr>
            <a:spLocks noGrp="1"/>
          </p:cNvSpPr>
          <p:nvPr>
            <p:ph idx="1"/>
          </p:nvPr>
        </p:nvSpPr>
        <p:spPr>
          <a:xfrm>
            <a:off x="539552" y="2348880"/>
            <a:ext cx="8064896" cy="4073525"/>
          </a:xfrm>
        </p:spPr>
        <p:txBody>
          <a:bodyPr/>
          <a:lstStyle/>
          <a:p>
            <a:pPr algn="just">
              <a:spcAft>
                <a:spcPts val="1200"/>
              </a:spcAft>
            </a:pPr>
            <a:r>
              <a:rPr lang="el-GR" sz="1800" b="0" i="0" u="none" strike="noStrike" baseline="0" dirty="0"/>
              <a:t>Μας ενημερώνει για το πόσο </a:t>
            </a:r>
            <a:r>
              <a:rPr lang="el-GR" sz="1800" b="0" i="1" u="none" strike="noStrike" baseline="0" dirty="0"/>
              <a:t>ισχυρή</a:t>
            </a:r>
            <a:r>
              <a:rPr lang="el-GR" sz="1800" b="0" i="0" u="none" strike="noStrike" baseline="0" dirty="0"/>
              <a:t> είναι η επίδραση της ανεξάρτητης μεταβλητής πάνω στην εξαρτημένη.</a:t>
            </a:r>
            <a:endParaRPr lang="el-GR" sz="2000" dirty="0"/>
          </a:p>
          <a:p>
            <a:pPr algn="l"/>
            <a:r>
              <a:rPr lang="el-GR" dirty="0"/>
              <a:t>Μπορεί να χρησιμοποιηθεί για να συγκρίνουμε τα αποτελέσματα διαφορετικών ερευνών (διαφορετικά δείγματα)</a:t>
            </a:r>
          </a:p>
          <a:p>
            <a:pPr lvl="1" algn="just">
              <a:spcAft>
                <a:spcPts val="1200"/>
              </a:spcAft>
            </a:pPr>
            <a:r>
              <a:rPr lang="el-GR" dirty="0"/>
              <a:t>Επειδή το αποτέλεσμα που προκύπτει είναι τυποποιημένο (</a:t>
            </a:r>
            <a:r>
              <a:rPr lang="en-US" dirty="0"/>
              <a:t>standardized)</a:t>
            </a:r>
            <a:r>
              <a:rPr lang="el-GR" dirty="0"/>
              <a:t>, είναι ανεξάρτητο των χαρακτηριστικών της έρευνας.</a:t>
            </a:r>
          </a:p>
          <a:p>
            <a:pPr algn="just"/>
            <a:r>
              <a:rPr lang="el-GR" dirty="0"/>
              <a:t>Υπάρχουν διαφορετικά είδη μεγέθους επίδρασης, τα οποία μάλιστα αντιστοιχούν και σε συγκεκριμένα στατιστικά κριτήρια. Τα πιο συχνά είναι:</a:t>
            </a:r>
          </a:p>
          <a:p>
            <a:pPr lvl="1"/>
            <a:r>
              <a:rPr lang="el-GR" dirty="0"/>
              <a:t>Ο δείκτης </a:t>
            </a:r>
            <a:r>
              <a:rPr lang="el-GR" i="1" dirty="0"/>
              <a:t>d</a:t>
            </a:r>
            <a:r>
              <a:rPr lang="el-GR" dirty="0"/>
              <a:t> (ή </a:t>
            </a:r>
            <a:r>
              <a:rPr lang="el-GR" dirty="0" err="1"/>
              <a:t>Cohen’s</a:t>
            </a:r>
            <a:r>
              <a:rPr lang="el-GR" dirty="0"/>
              <a:t> d) [Διαφορές Μέσων Όρων]</a:t>
            </a:r>
          </a:p>
          <a:p>
            <a:pPr lvl="1"/>
            <a:r>
              <a:rPr lang="el-GR" dirty="0"/>
              <a:t>Ο δείκτης </a:t>
            </a:r>
            <a:r>
              <a:rPr lang="el-GR" i="1" dirty="0"/>
              <a:t>r</a:t>
            </a:r>
            <a:r>
              <a:rPr lang="el-GR" dirty="0"/>
              <a:t>, [σύγκριση συντελεστών συσχέτισης]</a:t>
            </a:r>
          </a:p>
          <a:p>
            <a:pPr lvl="1"/>
            <a:r>
              <a:rPr lang="el-GR" dirty="0"/>
              <a:t>Ο σχετικός λόγος πιθανοτήτων (</a:t>
            </a:r>
            <a:r>
              <a:rPr lang="el-GR" dirty="0" err="1"/>
              <a:t>odds</a:t>
            </a:r>
            <a:r>
              <a:rPr lang="el-GR" dirty="0"/>
              <a:t> </a:t>
            </a:r>
            <a:r>
              <a:rPr lang="el-GR" dirty="0" err="1"/>
              <a:t>ratio</a:t>
            </a:r>
            <a:r>
              <a:rPr lang="el-GR" dirty="0"/>
              <a:t>) [πιθανότητα να συμβεί ένα ενδεχόμενο]</a:t>
            </a:r>
          </a:p>
          <a:p>
            <a:pPr lvl="1"/>
            <a:endParaRPr lang="en-US" dirty="0"/>
          </a:p>
          <a:p>
            <a:pPr algn="just"/>
            <a:endParaRPr lang="en-US" dirty="0"/>
          </a:p>
        </p:txBody>
      </p:sp>
    </p:spTree>
    <p:extLst>
      <p:ext uri="{BB962C8B-B14F-4D97-AF65-F5344CB8AC3E}">
        <p14:creationId xmlns:p14="http://schemas.microsoft.com/office/powerpoint/2010/main" val="1949299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descr="Εικόνα που περιέχει πίνακας&#10;&#10;Περιγραφή που δημιουργήθηκε αυτόματα">
            <a:extLst>
              <a:ext uri="{FF2B5EF4-FFF2-40B4-BE49-F238E27FC236}">
                <a16:creationId xmlns:a16="http://schemas.microsoft.com/office/drawing/2014/main" id="{682AAF1F-F48F-427C-B569-E380C03C283D}"/>
              </a:ext>
            </a:extLst>
          </p:cNvPr>
          <p:cNvPicPr>
            <a:picLocks noChangeAspect="1"/>
          </p:cNvPicPr>
          <p:nvPr/>
        </p:nvPicPr>
        <p:blipFill>
          <a:blip r:embed="rId2"/>
          <a:stretch>
            <a:fillRect/>
          </a:stretch>
        </p:blipFill>
        <p:spPr>
          <a:xfrm>
            <a:off x="865970" y="2204864"/>
            <a:ext cx="7420227" cy="4536504"/>
          </a:xfrm>
          <a:prstGeom prst="rect">
            <a:avLst/>
          </a:prstGeom>
        </p:spPr>
      </p:pic>
      <p:sp>
        <p:nvSpPr>
          <p:cNvPr id="2" name="Title 1"/>
          <p:cNvSpPr>
            <a:spLocks noGrp="1"/>
          </p:cNvSpPr>
          <p:nvPr>
            <p:ph type="title"/>
          </p:nvPr>
        </p:nvSpPr>
        <p:spPr>
          <a:xfrm>
            <a:off x="865970" y="927098"/>
            <a:ext cx="6812768" cy="709865"/>
          </a:xfrm>
        </p:spPr>
        <p:txBody>
          <a:bodyPr/>
          <a:lstStyle/>
          <a:p>
            <a:r>
              <a:rPr lang="el-GR" dirty="0"/>
              <a:t>Μεγέθη επίδρασης για διάφορους τύπους αναλύσεων</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34</a:t>
            </a:fld>
            <a:endParaRPr lang="en-US" altLang="el-GR" sz="2400" dirty="0">
              <a:latin typeface="+mn-lt"/>
            </a:endParaRPr>
          </a:p>
        </p:txBody>
      </p:sp>
    </p:spTree>
    <p:extLst>
      <p:ext uri="{BB962C8B-B14F-4D97-AF65-F5344CB8AC3E}">
        <p14:creationId xmlns:p14="http://schemas.microsoft.com/office/powerpoint/2010/main" val="2330538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Ανάλυση ισχύος</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35</a:t>
            </a:fld>
            <a:endParaRPr lang="en-US" altLang="el-GR" sz="2400" dirty="0">
              <a:latin typeface="+mn-lt"/>
            </a:endParaRPr>
          </a:p>
        </p:txBody>
      </p:sp>
      <p:sp>
        <p:nvSpPr>
          <p:cNvPr id="7" name="Content Placeholder 2">
            <a:extLst>
              <a:ext uri="{FF2B5EF4-FFF2-40B4-BE49-F238E27FC236}">
                <a16:creationId xmlns:a16="http://schemas.microsoft.com/office/drawing/2014/main" id="{43D4E90B-CF92-4DC3-B6CC-4BECB46E501C}"/>
              </a:ext>
            </a:extLst>
          </p:cNvPr>
          <p:cNvSpPr>
            <a:spLocks noGrp="1"/>
          </p:cNvSpPr>
          <p:nvPr>
            <p:ph idx="1"/>
          </p:nvPr>
        </p:nvSpPr>
        <p:spPr>
          <a:xfrm>
            <a:off x="539552" y="2348880"/>
            <a:ext cx="8064896" cy="4073525"/>
          </a:xfrm>
        </p:spPr>
        <p:txBody>
          <a:bodyPr/>
          <a:lstStyle/>
          <a:p>
            <a:pPr algn="just">
              <a:spcAft>
                <a:spcPts val="1200"/>
              </a:spcAft>
            </a:pPr>
            <a:r>
              <a:rPr lang="el-GR" sz="2000" b="0" i="0" u="none" strike="noStrike" baseline="0" dirty="0"/>
              <a:t>Η ανάλυση ισχύος είναι μία από τις πιο σημαντικές διαδικασίες στη διεξαγωγή μιας έρευνας. </a:t>
            </a:r>
          </a:p>
          <a:p>
            <a:pPr algn="just">
              <a:spcAft>
                <a:spcPts val="1200"/>
              </a:spcAft>
            </a:pPr>
            <a:r>
              <a:rPr lang="el-GR" sz="2000" b="0" i="0" u="none" strike="noStrike" baseline="0" dirty="0"/>
              <a:t>Απαντά ουσιαστικά σε δύο πολύ σημαντικά ερωτήματα: </a:t>
            </a:r>
          </a:p>
          <a:p>
            <a:pPr lvl="1" algn="just">
              <a:spcAft>
                <a:spcPts val="1200"/>
              </a:spcAft>
            </a:pPr>
            <a:r>
              <a:rPr lang="el-GR" sz="2000" b="0" i="0" u="none" strike="noStrike" baseline="0" dirty="0"/>
              <a:t>(α) </a:t>
            </a:r>
            <a:r>
              <a:rPr lang="el-GR" sz="2000" dirty="0"/>
              <a:t>ποια είναι η πιθανότητα να βρούμε στατιστικώς σημαντικές </a:t>
            </a:r>
            <a:r>
              <a:rPr lang="el-GR" sz="2000" b="0" i="0" u="none" strike="noStrike" baseline="0" dirty="0"/>
              <a:t>επιδράσεις/σχέσεις, εφόσον αυτές υπάρχουν στον πληθυσμό, και </a:t>
            </a:r>
          </a:p>
          <a:p>
            <a:pPr lvl="1" algn="just">
              <a:spcAft>
                <a:spcPts val="1200"/>
              </a:spcAft>
            </a:pPr>
            <a:r>
              <a:rPr lang="el-GR" sz="2000" b="0" i="0" u="none" strike="noStrike" baseline="0" dirty="0"/>
              <a:t>(β) πόσο πρέπει να είναι το μέγεθος του δείγματος προκειμένου να ανιχνευθούν ως στατιστικώς σημαντικές οι επιδράσεις/σχέσεις που είναι πραγματικά σημαντικές στον πληθυσμό.</a:t>
            </a:r>
            <a:endParaRPr lang="en-US" sz="2000" dirty="0"/>
          </a:p>
        </p:txBody>
      </p:sp>
    </p:spTree>
    <p:extLst>
      <p:ext uri="{BB962C8B-B14F-4D97-AF65-F5344CB8AC3E}">
        <p14:creationId xmlns:p14="http://schemas.microsoft.com/office/powerpoint/2010/main" val="2324636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Ανάλυση ισχύος</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36</a:t>
            </a:fld>
            <a:endParaRPr lang="en-US" altLang="el-GR" sz="2400" dirty="0">
              <a:latin typeface="+mn-lt"/>
            </a:endParaRPr>
          </a:p>
        </p:txBody>
      </p:sp>
      <p:sp>
        <p:nvSpPr>
          <p:cNvPr id="7" name="Content Placeholder 2">
            <a:extLst>
              <a:ext uri="{FF2B5EF4-FFF2-40B4-BE49-F238E27FC236}">
                <a16:creationId xmlns:a16="http://schemas.microsoft.com/office/drawing/2014/main" id="{43D4E90B-CF92-4DC3-B6CC-4BECB46E501C}"/>
              </a:ext>
            </a:extLst>
          </p:cNvPr>
          <p:cNvSpPr>
            <a:spLocks noGrp="1"/>
          </p:cNvSpPr>
          <p:nvPr>
            <p:ph idx="1"/>
          </p:nvPr>
        </p:nvSpPr>
        <p:spPr>
          <a:xfrm>
            <a:off x="539552" y="2489199"/>
            <a:ext cx="8064896" cy="4073525"/>
          </a:xfrm>
        </p:spPr>
        <p:txBody>
          <a:bodyPr/>
          <a:lstStyle/>
          <a:p>
            <a:pPr algn="just"/>
            <a:r>
              <a:rPr lang="en-US" sz="2000" b="1" dirty="0"/>
              <a:t>post hoc </a:t>
            </a:r>
            <a:r>
              <a:rPr lang="el-GR" sz="2000" b="1" dirty="0"/>
              <a:t>α</a:t>
            </a:r>
            <a:r>
              <a:rPr lang="en-US" sz="2000" b="1" dirty="0"/>
              <a:t>νάλυση </a:t>
            </a:r>
            <a:r>
              <a:rPr lang="el-GR" sz="2000" b="1" dirty="0"/>
              <a:t>ι</a:t>
            </a:r>
            <a:r>
              <a:rPr lang="en-US" sz="2000" b="1" dirty="0"/>
              <a:t>σχύος </a:t>
            </a:r>
            <a:r>
              <a:rPr lang="en-US" sz="2000" dirty="0"/>
              <a:t>(post hoc power</a:t>
            </a:r>
            <a:r>
              <a:rPr lang="el-GR" sz="2000" dirty="0"/>
              <a:t> </a:t>
            </a:r>
            <a:r>
              <a:rPr lang="en-US" sz="2000" dirty="0"/>
              <a:t>analysis)</a:t>
            </a:r>
            <a:r>
              <a:rPr lang="el-GR" sz="2000" dirty="0"/>
              <a:t>: διεξάγεται μετά την ολοκλήρωση της έρευνας και έχει στόχο να διαπιστώσουμε </a:t>
            </a:r>
            <a:r>
              <a:rPr lang="el-GR" sz="2000" i="1" dirty="0"/>
              <a:t>πόση ισχύ </a:t>
            </a:r>
            <a:r>
              <a:rPr lang="el-GR" sz="2000" dirty="0"/>
              <a:t>διέθετε ο στατιστικός έλεγχος που πραγματοποιήσαμε.</a:t>
            </a:r>
          </a:p>
          <a:p>
            <a:pPr algn="just"/>
            <a:r>
              <a:rPr lang="it-IT" sz="2000" b="1" dirty="0"/>
              <a:t>a priori ανάλυση ισχύος </a:t>
            </a:r>
            <a:r>
              <a:rPr lang="it-IT" sz="2000" dirty="0"/>
              <a:t>(a priori</a:t>
            </a:r>
            <a:r>
              <a:rPr lang="el-GR" sz="2000" dirty="0"/>
              <a:t> </a:t>
            </a:r>
            <a:r>
              <a:rPr lang="el-GR" sz="2000" dirty="0" err="1"/>
              <a:t>power</a:t>
            </a:r>
            <a:r>
              <a:rPr lang="el-GR" sz="2000" dirty="0"/>
              <a:t> </a:t>
            </a:r>
            <a:r>
              <a:rPr lang="el-GR" sz="2000" dirty="0" err="1"/>
              <a:t>analysis</a:t>
            </a:r>
            <a:r>
              <a:rPr lang="el-GR" sz="2000" dirty="0"/>
              <a:t>): διεξάγεται πριν την έναρξη της έρευνας και μας βοηθά να υπολογίσουμε το μέγεθος του δείγματος που είναι απαραίτητο για να εντοπίσουμε στατιστικώς σημαντικά αποτελέσματα, εάν αυτά υπάρχουν.</a:t>
            </a:r>
          </a:p>
          <a:p>
            <a:pPr lvl="1" algn="just"/>
            <a:r>
              <a:rPr lang="el-GR" sz="1800" dirty="0"/>
              <a:t>Και τα δύο είδη συνδέονται άμεσα με τα σφάλματα Τύπου Ι και Τύπου ΙΙ</a:t>
            </a:r>
            <a:endParaRPr lang="en-US" sz="1800" dirty="0"/>
          </a:p>
        </p:txBody>
      </p:sp>
    </p:spTree>
    <p:extLst>
      <p:ext uri="{BB962C8B-B14F-4D97-AF65-F5344CB8AC3E}">
        <p14:creationId xmlns:p14="http://schemas.microsoft.com/office/powerpoint/2010/main" val="1297138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Ανάλυση ισχύος</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37</a:t>
            </a:fld>
            <a:endParaRPr lang="en-US" altLang="el-GR" sz="2400" dirty="0">
              <a:latin typeface="+mn-lt"/>
            </a:endParaRPr>
          </a:p>
        </p:txBody>
      </p:sp>
      <p:sp>
        <p:nvSpPr>
          <p:cNvPr id="7" name="Content Placeholder 2">
            <a:extLst>
              <a:ext uri="{FF2B5EF4-FFF2-40B4-BE49-F238E27FC236}">
                <a16:creationId xmlns:a16="http://schemas.microsoft.com/office/drawing/2014/main" id="{43D4E90B-CF92-4DC3-B6CC-4BECB46E501C}"/>
              </a:ext>
            </a:extLst>
          </p:cNvPr>
          <p:cNvSpPr>
            <a:spLocks noGrp="1"/>
          </p:cNvSpPr>
          <p:nvPr>
            <p:ph idx="1"/>
          </p:nvPr>
        </p:nvSpPr>
        <p:spPr>
          <a:xfrm>
            <a:off x="539552" y="2268786"/>
            <a:ext cx="8064896" cy="4472582"/>
          </a:xfrm>
        </p:spPr>
        <p:txBody>
          <a:bodyPr/>
          <a:lstStyle/>
          <a:p>
            <a:pPr algn="just">
              <a:spcAft>
                <a:spcPts val="1200"/>
              </a:spcAft>
            </a:pPr>
            <a:r>
              <a:rPr lang="el-GR" sz="1800" b="0" i="0" u="none" strike="noStrike" baseline="0" dirty="0"/>
              <a:t>Πληροφορίες που απαιτούνται προκειμένου να υπολογίσουμε την ισχύ για μία στατιστική ανάλυση:</a:t>
            </a:r>
          </a:p>
          <a:p>
            <a:pPr lvl="1"/>
            <a:r>
              <a:rPr lang="el-GR" dirty="0"/>
              <a:t>το μέγεθος του δείγματος (Ν),</a:t>
            </a:r>
          </a:p>
          <a:p>
            <a:pPr lvl="1"/>
            <a:r>
              <a:rPr lang="el-GR" dirty="0"/>
              <a:t>η ουσιαστική επίδραση που θεωρείται σημαντική (το μέγεθος επίδρασης),</a:t>
            </a:r>
          </a:p>
          <a:p>
            <a:pPr lvl="1"/>
            <a:r>
              <a:rPr lang="el-GR" dirty="0"/>
              <a:t>το επίπεδο της στατιστικής σημαντικότητας που υιοθετεί ο ερευνητής (α),</a:t>
            </a:r>
          </a:p>
          <a:p>
            <a:pPr lvl="1"/>
            <a:r>
              <a:rPr lang="el-GR" dirty="0"/>
              <a:t>το επίπεδο ισχύος του στατιστικού ελέγχου που θεωρείται ικανοποιητικό, και</a:t>
            </a:r>
          </a:p>
          <a:p>
            <a:pPr lvl="1"/>
            <a:r>
              <a:rPr lang="el-GR" dirty="0"/>
              <a:t>το είδος του τεστ (μονόπλευρου ή αμφίπλευρου ελέγχου)</a:t>
            </a:r>
          </a:p>
          <a:p>
            <a:pPr algn="just"/>
            <a:r>
              <a:rPr lang="el-GR" dirty="0"/>
              <a:t>Εάν η τιμή που θα βρούμε είναι 0,8 ή και μεγαλύτερη, τότε ο στατιστικός έλεγχος που επιχειρήσαμε έχει αρκετή ισχύ ώστε να εντοπίσει κάθε επίδραση που υπάρχει στην πραγματικότητα.</a:t>
            </a:r>
          </a:p>
          <a:p>
            <a:pPr algn="just"/>
            <a:r>
              <a:rPr lang="el-GR" dirty="0"/>
              <a:t>Εάν όχι, τότε ίσως έχουμε πέσει σε σφάλμα Τύπου ΙΙ και χρειαζόμαστε μεγαλύτερο δείγμα</a:t>
            </a:r>
            <a:endParaRPr lang="en-US" dirty="0"/>
          </a:p>
        </p:txBody>
      </p:sp>
    </p:spTree>
    <p:extLst>
      <p:ext uri="{BB962C8B-B14F-4D97-AF65-F5344CB8AC3E}">
        <p14:creationId xmlns:p14="http://schemas.microsoft.com/office/powerpoint/2010/main" val="2088557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Πόσο μεγάλο θα πρέπει να είναι το δείγμα μου;</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38</a:t>
            </a:fld>
            <a:endParaRPr lang="en-US" altLang="el-GR" sz="2400" dirty="0">
              <a:latin typeface="+mn-lt"/>
            </a:endParaRPr>
          </a:p>
        </p:txBody>
      </p:sp>
      <p:sp>
        <p:nvSpPr>
          <p:cNvPr id="7" name="Content Placeholder 2">
            <a:extLst>
              <a:ext uri="{FF2B5EF4-FFF2-40B4-BE49-F238E27FC236}">
                <a16:creationId xmlns:a16="http://schemas.microsoft.com/office/drawing/2014/main" id="{43D4E90B-CF92-4DC3-B6CC-4BECB46E501C}"/>
              </a:ext>
            </a:extLst>
          </p:cNvPr>
          <p:cNvSpPr>
            <a:spLocks noGrp="1"/>
          </p:cNvSpPr>
          <p:nvPr>
            <p:ph idx="1"/>
          </p:nvPr>
        </p:nvSpPr>
        <p:spPr>
          <a:xfrm>
            <a:off x="539552" y="2348880"/>
            <a:ext cx="8064896" cy="4073525"/>
          </a:xfrm>
        </p:spPr>
        <p:txBody>
          <a:bodyPr/>
          <a:lstStyle/>
          <a:p>
            <a:pPr algn="just"/>
            <a:r>
              <a:rPr lang="el-GR" sz="2000" dirty="0"/>
              <a:t>Σε στατιστικό επίπεδο, η ανάλυση ισχύος απαντά στο ερώτημα: </a:t>
            </a:r>
          </a:p>
          <a:p>
            <a:pPr lvl="1" algn="just"/>
            <a:r>
              <a:rPr lang="el-GR" sz="1800" dirty="0"/>
              <a:t>«Πόσους συμμετέχοντες χρειάζομαι προκειμένου να μην υποπέσω σε σφάλμα Τύπου ΙΙ»;</a:t>
            </a:r>
          </a:p>
          <a:p>
            <a:pPr algn="just"/>
            <a:r>
              <a:rPr lang="el-GR" sz="2000" b="0" i="0" u="none" strike="noStrike" baseline="0" dirty="0"/>
              <a:t>Λαμβάνοντας υπόψη ότι γνωρίζουμε τόσο το α (είναι απόφαση του ερευνητή να ορίσει το επίπεδο σημαντικότητας στο οποίο θέλει να δουλέψει) όσο και το β (συνήθως αυτό ορίζεται στο 0,8), το μόνο που μένει είναι να προσδιορίσουμε το μέγεθος της επίδρασης που αναμένουμε να βρούμε.</a:t>
            </a:r>
          </a:p>
          <a:p>
            <a:pPr lvl="1"/>
            <a:r>
              <a:rPr lang="el-GR" sz="1800" dirty="0"/>
              <a:t>Είτε από προηγούμενες έρευνες είτε από το μέγεθος της επίδρασης που έχει προκύψει από τη μελέτη παρόμοιων μεταβλητών.</a:t>
            </a:r>
            <a:endParaRPr lang="en-US" sz="1800" dirty="0"/>
          </a:p>
        </p:txBody>
      </p:sp>
    </p:spTree>
    <p:extLst>
      <p:ext uri="{BB962C8B-B14F-4D97-AF65-F5344CB8AC3E}">
        <p14:creationId xmlns:p14="http://schemas.microsoft.com/office/powerpoint/2010/main" val="364640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Ένα παράδειγμα</a:t>
            </a:r>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39</a:t>
            </a:fld>
            <a:endParaRPr lang="en-US" altLang="el-GR" sz="2400" dirty="0">
              <a:latin typeface="+mn-lt"/>
            </a:endParaRPr>
          </a:p>
        </p:txBody>
      </p:sp>
      <p:sp>
        <p:nvSpPr>
          <p:cNvPr id="7" name="Content Placeholder 2">
            <a:extLst>
              <a:ext uri="{FF2B5EF4-FFF2-40B4-BE49-F238E27FC236}">
                <a16:creationId xmlns:a16="http://schemas.microsoft.com/office/drawing/2014/main" id="{43D4E90B-CF92-4DC3-B6CC-4BECB46E501C}"/>
              </a:ext>
            </a:extLst>
          </p:cNvPr>
          <p:cNvSpPr>
            <a:spLocks noGrp="1"/>
          </p:cNvSpPr>
          <p:nvPr>
            <p:ph idx="1"/>
          </p:nvPr>
        </p:nvSpPr>
        <p:spPr>
          <a:xfrm>
            <a:off x="539552" y="2173546"/>
            <a:ext cx="8064896" cy="1920478"/>
          </a:xfrm>
        </p:spPr>
        <p:txBody>
          <a:bodyPr/>
          <a:lstStyle/>
          <a:p>
            <a:pPr algn="just"/>
            <a:r>
              <a:rPr lang="el-GR" dirty="0"/>
              <a:t>Θέλουμε να διαπιστώσουμε πόσο δείγμα χρειαζόμαστε για να μελετήσουμε πιθανές διαφορές φύλου ως προς τη συναισθηματική νοημοσύνη</a:t>
            </a:r>
          </a:p>
          <a:p>
            <a:pPr lvl="1" algn="just">
              <a:spcBef>
                <a:spcPts val="600"/>
              </a:spcBef>
            </a:pPr>
            <a:r>
              <a:rPr lang="el-GR" dirty="0"/>
              <a:t>α = 0,05</a:t>
            </a:r>
          </a:p>
          <a:p>
            <a:pPr lvl="1" algn="just">
              <a:spcBef>
                <a:spcPts val="600"/>
              </a:spcBef>
            </a:pPr>
            <a:r>
              <a:rPr lang="el-GR" dirty="0"/>
              <a:t>επίπεδο ισχύος = 0,80</a:t>
            </a:r>
          </a:p>
          <a:p>
            <a:pPr lvl="1" algn="just">
              <a:spcBef>
                <a:spcPts val="600"/>
              </a:spcBef>
            </a:pPr>
            <a:r>
              <a:rPr lang="el-GR" dirty="0"/>
              <a:t>Εάν αναμένουμε ένα μικρό μέγεθος, τότε χρειαζόμαστε 393 άτομα, εάν αναμένουμε μεσαίο μέγεθος τότε χρειαζόμαστε 64 άτομα</a:t>
            </a:r>
          </a:p>
          <a:p>
            <a:pPr algn="just"/>
            <a:endParaRPr lang="en-US" dirty="0"/>
          </a:p>
        </p:txBody>
      </p:sp>
      <p:pic>
        <p:nvPicPr>
          <p:cNvPr id="5" name="Εικόνα 4" descr="Εικόνα που περιέχει πίνακας&#10;&#10;Περιγραφή που δημιουργήθηκε αυτόματα">
            <a:extLst>
              <a:ext uri="{FF2B5EF4-FFF2-40B4-BE49-F238E27FC236}">
                <a16:creationId xmlns:a16="http://schemas.microsoft.com/office/drawing/2014/main" id="{11241784-1C86-49D4-88A5-962CD1E97F2E}"/>
              </a:ext>
            </a:extLst>
          </p:cNvPr>
          <p:cNvPicPr>
            <a:picLocks noChangeAspect="1"/>
          </p:cNvPicPr>
          <p:nvPr/>
        </p:nvPicPr>
        <p:blipFill>
          <a:blip r:embed="rId2"/>
          <a:stretch>
            <a:fillRect/>
          </a:stretch>
        </p:blipFill>
        <p:spPr>
          <a:xfrm>
            <a:off x="1223390" y="4094024"/>
            <a:ext cx="6454353" cy="2351390"/>
          </a:xfrm>
          <a:prstGeom prst="rect">
            <a:avLst/>
          </a:prstGeom>
        </p:spPr>
      </p:pic>
      <p:sp>
        <p:nvSpPr>
          <p:cNvPr id="8" name="Content Placeholder 2">
            <a:extLst>
              <a:ext uri="{FF2B5EF4-FFF2-40B4-BE49-F238E27FC236}">
                <a16:creationId xmlns:a16="http://schemas.microsoft.com/office/drawing/2014/main" id="{420A624D-7F59-41F8-B8CB-0C486E55AE02}"/>
              </a:ext>
            </a:extLst>
          </p:cNvPr>
          <p:cNvSpPr txBox="1">
            <a:spLocks/>
          </p:cNvSpPr>
          <p:nvPr/>
        </p:nvSpPr>
        <p:spPr bwMode="auto">
          <a:xfrm>
            <a:off x="1466257" y="6469847"/>
            <a:ext cx="6454353" cy="24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l-GR" sz="1100" dirty="0"/>
              <a:t>Σημείωση: Τμήμα του Πίνακα 2 από το </a:t>
            </a:r>
            <a:r>
              <a:rPr lang="en-US" sz="1100" dirty="0"/>
              <a:t>Cohen, J. (1992). </a:t>
            </a:r>
            <a:r>
              <a:rPr lang="el-GR" sz="1100" dirty="0"/>
              <a:t>Α </a:t>
            </a:r>
            <a:r>
              <a:rPr lang="en-US" sz="1100" dirty="0"/>
              <a:t>Power Prime. </a:t>
            </a:r>
            <a:r>
              <a:rPr lang="en-US" sz="1100" i="1" dirty="0"/>
              <a:t>Psychological Bulletin, 112</a:t>
            </a:r>
            <a:r>
              <a:rPr lang="en-US" sz="1100" dirty="0"/>
              <a:t>, 155-159.</a:t>
            </a:r>
          </a:p>
        </p:txBody>
      </p:sp>
      <p:sp>
        <p:nvSpPr>
          <p:cNvPr id="9" name="Ορθογώνιο 8">
            <a:extLst>
              <a:ext uri="{FF2B5EF4-FFF2-40B4-BE49-F238E27FC236}">
                <a16:creationId xmlns:a16="http://schemas.microsoft.com/office/drawing/2014/main" id="{C288661C-6A96-436D-8AC0-188CA7B9E309}"/>
              </a:ext>
            </a:extLst>
          </p:cNvPr>
          <p:cNvSpPr/>
          <p:nvPr/>
        </p:nvSpPr>
        <p:spPr>
          <a:xfrm>
            <a:off x="4317388" y="5653117"/>
            <a:ext cx="383526" cy="17426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a:extLst>
              <a:ext uri="{FF2B5EF4-FFF2-40B4-BE49-F238E27FC236}">
                <a16:creationId xmlns:a16="http://schemas.microsoft.com/office/drawing/2014/main" id="{8AF03D70-735E-41A8-9C91-7A63FB378546}"/>
              </a:ext>
            </a:extLst>
          </p:cNvPr>
          <p:cNvSpPr/>
          <p:nvPr/>
        </p:nvSpPr>
        <p:spPr>
          <a:xfrm>
            <a:off x="4932040" y="5653117"/>
            <a:ext cx="348660" cy="17426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77485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Το σφάλμα δειγματοληψίας</a:t>
            </a:r>
            <a:endParaRPr lang="en-US" dirty="0"/>
          </a:p>
        </p:txBody>
      </p:sp>
      <p:sp>
        <p:nvSpPr>
          <p:cNvPr id="3" name="Content Placeholder 2"/>
          <p:cNvSpPr>
            <a:spLocks noGrp="1"/>
          </p:cNvSpPr>
          <p:nvPr>
            <p:ph idx="1"/>
          </p:nvPr>
        </p:nvSpPr>
        <p:spPr>
          <a:xfrm>
            <a:off x="539552" y="2348880"/>
            <a:ext cx="8064896" cy="4073525"/>
          </a:xfrm>
        </p:spPr>
        <p:txBody>
          <a:bodyPr/>
          <a:lstStyle/>
          <a:p>
            <a:pPr algn="just" eaLnBrk="1" hangingPunct="1">
              <a:lnSpc>
                <a:spcPct val="110000"/>
              </a:lnSpc>
              <a:defRPr/>
            </a:pPr>
            <a:r>
              <a:rPr lang="el-GR" sz="2000" dirty="0">
                <a:solidFill>
                  <a:schemeClr val="tx1"/>
                </a:solidFill>
              </a:rPr>
              <a:t>Συνεπώς, εάν επιλέξουμε ένα δείγμα για να μελετήσουμε τη σχέση μεταξύ κάποιων μεταβλητών, αναπόφευκτα ο υπολογισμός των παραμέτρων του πληθυσμού που θα προσπαθήσουμε να υπολογίσουμε δεν θα είναι ακριβής</a:t>
            </a:r>
          </a:p>
          <a:p>
            <a:pPr lvl="1" algn="just" eaLnBrk="1" hangingPunct="1">
              <a:lnSpc>
                <a:spcPct val="110000"/>
              </a:lnSpc>
              <a:defRPr/>
            </a:pPr>
            <a:r>
              <a:rPr lang="el-GR" sz="1800" dirty="0">
                <a:solidFill>
                  <a:schemeClr val="tx1"/>
                </a:solidFill>
              </a:rPr>
              <a:t>Θα περιέχει ένα </a:t>
            </a:r>
            <a:r>
              <a:rPr lang="el-GR" sz="1800" i="1" dirty="0">
                <a:solidFill>
                  <a:schemeClr val="tx1"/>
                </a:solidFill>
              </a:rPr>
              <a:t>ποσοστό σφάλματος</a:t>
            </a:r>
            <a:r>
              <a:rPr lang="el-GR" sz="1800" dirty="0">
                <a:solidFill>
                  <a:schemeClr val="tx1"/>
                </a:solidFill>
              </a:rPr>
              <a:t>.</a:t>
            </a:r>
          </a:p>
          <a:p>
            <a:pPr algn="just"/>
            <a:r>
              <a:rPr lang="el-GR" sz="2000" dirty="0">
                <a:solidFill>
                  <a:schemeClr val="tx1"/>
                </a:solidFill>
              </a:rPr>
              <a:t>Η μεγάλη συνεισφορά της επαγωγικής στατιστικής βρίσκεται στη δυνατότητα να υπολογίσουμε με </a:t>
            </a:r>
            <a:r>
              <a:rPr lang="el-GR" sz="2000" i="1" dirty="0">
                <a:solidFill>
                  <a:schemeClr val="tx1"/>
                </a:solidFill>
              </a:rPr>
              <a:t>σχετική ακρίβεια </a:t>
            </a:r>
            <a:r>
              <a:rPr lang="el-GR" sz="2000" dirty="0">
                <a:solidFill>
                  <a:schemeClr val="tx1"/>
                </a:solidFill>
              </a:rPr>
              <a:t>την πιθανότητα σφάλματος, το οποίο περιέχεται στα συμπεράσματα που διατυπώνονται μετά τη στατιστική ανάλυση.</a:t>
            </a:r>
            <a:endParaRPr lang="en-US" sz="2000"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4</a:t>
            </a:fld>
            <a:endParaRPr lang="en-US" altLang="el-GR" sz="2400" dirty="0">
              <a:latin typeface="+mn-lt"/>
            </a:endParaRPr>
          </a:p>
        </p:txBody>
      </p:sp>
    </p:spTree>
    <p:extLst>
      <p:ext uri="{BB962C8B-B14F-4D97-AF65-F5344CB8AC3E}">
        <p14:creationId xmlns:p14="http://schemas.microsoft.com/office/powerpoint/2010/main" val="39648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Το κεντρικό οριακό θεώρημα </a:t>
            </a:r>
            <a:endParaRPr lang="en-US" dirty="0"/>
          </a:p>
        </p:txBody>
      </p:sp>
      <p:sp>
        <p:nvSpPr>
          <p:cNvPr id="3" name="Content Placeholder 2"/>
          <p:cNvSpPr>
            <a:spLocks noGrp="1"/>
          </p:cNvSpPr>
          <p:nvPr>
            <p:ph idx="1"/>
          </p:nvPr>
        </p:nvSpPr>
        <p:spPr>
          <a:xfrm>
            <a:off x="539552" y="2492894"/>
            <a:ext cx="3888432" cy="4258862"/>
          </a:xfrm>
        </p:spPr>
        <p:txBody>
          <a:bodyPr/>
          <a:lstStyle/>
          <a:p>
            <a:pPr algn="just" eaLnBrk="1" hangingPunct="1">
              <a:defRPr/>
            </a:pPr>
            <a:r>
              <a:rPr lang="el-GR" sz="1800" dirty="0">
                <a:solidFill>
                  <a:schemeClr val="tx1"/>
                </a:solidFill>
              </a:rPr>
              <a:t>Εάν επιλέξουμε με τυχαία δειγματοληψία πολλά μεγάλα σε πλήθος και ίσα μεταξύ τους δείγματα από ένα πληθυσμό, η κατανομή των μέσων όρων των εν λόγω δειγμάτων θα έχει τη μορφή μίας κανονικής κατανομής. </a:t>
            </a:r>
          </a:p>
          <a:p>
            <a:pPr algn="just" eaLnBrk="1" hangingPunct="1">
              <a:defRPr/>
            </a:pPr>
            <a:r>
              <a:rPr lang="el-GR" sz="1800" dirty="0">
                <a:solidFill>
                  <a:schemeClr val="tx1"/>
                </a:solidFill>
              </a:rPr>
              <a:t>Επιπρόσθετα, ο μέσος όρος των μέσων όρων αυτών των δειγμάτων θα είναι σχεδόν ίδιος με τον μέσο όρο του πληθυσμού.</a:t>
            </a:r>
          </a:p>
          <a:p>
            <a:pPr algn="just"/>
            <a:r>
              <a:rPr lang="el-GR" dirty="0">
                <a:solidFill>
                  <a:schemeClr val="tx1"/>
                </a:solidFill>
              </a:rPr>
              <a:t>Αυτή η κατανομή των μέσων όρων ονομάζεται </a:t>
            </a:r>
            <a:r>
              <a:rPr lang="el-GR" b="1" dirty="0">
                <a:solidFill>
                  <a:schemeClr val="tx1"/>
                </a:solidFill>
              </a:rPr>
              <a:t>δειγματοληπτική κατανομή</a:t>
            </a:r>
            <a:r>
              <a:rPr lang="el-GR" dirty="0">
                <a:solidFill>
                  <a:schemeClr val="tx1"/>
                </a:solidFill>
              </a:rPr>
              <a:t> (</a:t>
            </a:r>
            <a:r>
              <a:rPr lang="en-US" dirty="0">
                <a:solidFill>
                  <a:schemeClr val="tx1"/>
                </a:solidFill>
              </a:rPr>
              <a:t>sampling distribution)</a:t>
            </a:r>
            <a:endParaRPr lang="el-GR" dirty="0">
              <a:solidFill>
                <a:schemeClr val="tx1"/>
              </a:solidFill>
            </a:endParaRPr>
          </a:p>
          <a:p>
            <a:pPr algn="just"/>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5</a:t>
            </a:fld>
            <a:endParaRPr lang="en-US" altLang="el-GR" sz="2400" dirty="0">
              <a:latin typeface="+mn-lt"/>
            </a:endParaRPr>
          </a:p>
        </p:txBody>
      </p:sp>
      <p:pic>
        <p:nvPicPr>
          <p:cNvPr id="6" name="Εικόνα 5">
            <a:extLst>
              <a:ext uri="{FF2B5EF4-FFF2-40B4-BE49-F238E27FC236}">
                <a16:creationId xmlns:a16="http://schemas.microsoft.com/office/drawing/2014/main" id="{E27CC36E-A9A7-42DA-9709-5ED51C66CD53}"/>
              </a:ext>
            </a:extLst>
          </p:cNvPr>
          <p:cNvPicPr>
            <a:picLocks noChangeAspect="1"/>
          </p:cNvPicPr>
          <p:nvPr/>
        </p:nvPicPr>
        <p:blipFill>
          <a:blip r:embed="rId2"/>
          <a:stretch>
            <a:fillRect/>
          </a:stretch>
        </p:blipFill>
        <p:spPr>
          <a:xfrm>
            <a:off x="4746748" y="2492896"/>
            <a:ext cx="4277379" cy="4258862"/>
          </a:xfrm>
          <a:prstGeom prst="rect">
            <a:avLst/>
          </a:prstGeom>
        </p:spPr>
      </p:pic>
    </p:spTree>
    <p:extLst>
      <p:ext uri="{BB962C8B-B14F-4D97-AF65-F5344CB8AC3E}">
        <p14:creationId xmlns:p14="http://schemas.microsoft.com/office/powerpoint/2010/main" val="119298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Η δειγματοληπτική κατανομή</a:t>
            </a:r>
            <a:endParaRPr lang="en-US" dirty="0"/>
          </a:p>
        </p:txBody>
      </p:sp>
      <p:sp>
        <p:nvSpPr>
          <p:cNvPr id="3" name="Content Placeholder 2"/>
          <p:cNvSpPr>
            <a:spLocks noGrp="1"/>
          </p:cNvSpPr>
          <p:nvPr>
            <p:ph idx="1"/>
          </p:nvPr>
        </p:nvSpPr>
        <p:spPr>
          <a:xfrm>
            <a:off x="539552" y="2489199"/>
            <a:ext cx="8064896" cy="4073525"/>
          </a:xfrm>
        </p:spPr>
        <p:txBody>
          <a:bodyPr/>
          <a:lstStyle/>
          <a:p>
            <a:pPr algn="just"/>
            <a:r>
              <a:rPr lang="el-GR" sz="2000" b="0" i="0" u="none" strike="noStrike" baseline="0" dirty="0"/>
              <a:t>Η δειγματοληπτική κατανομή αποτελεί τον θεμέλιο λίθο σε κάθε διαδικασία στην επαγωγική στατιστική, καθώς μας πληροφορεί τι τιμές πρέπει (ή δεν πρέπει) να αναμένουμε ότι θα βρεθούν από την εφαρμογή ενός συγκεκριμένου στατιστικού κριτηρίου μέσα σε ένα προκαθορισμένο πλαίσιο κανόνων </a:t>
            </a:r>
          </a:p>
          <a:p>
            <a:pPr lvl="1" algn="just"/>
            <a:r>
              <a:rPr lang="el-GR" sz="1800" b="0" i="0" u="none" strike="noStrike" baseline="0" dirty="0"/>
              <a:t>Γι</a:t>
            </a:r>
            <a:r>
              <a:rPr lang="el-GR" sz="1800" dirty="0"/>
              <a:t>α παράδειγμα, </a:t>
            </a:r>
            <a:r>
              <a:rPr lang="el-GR" sz="1800" b="0" i="0" u="none" strike="noStrike" baseline="0" dirty="0"/>
              <a:t>ποιος θα είναι ο μέσος όρος των επιδόσεων των ατόμων στα οποία εφαρμόστηκε μια νέα θεραπευτική μέθοδος, όταν ο μέσος όρος του πληθυσμού των ατόμων που πάσχουν από κατάθλιψη είναι 75;</a:t>
            </a:r>
            <a:endParaRPr lang="en-US" sz="1800"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6</a:t>
            </a:fld>
            <a:endParaRPr lang="en-US" altLang="el-GR" sz="2400" dirty="0">
              <a:latin typeface="+mn-lt"/>
            </a:endParaRPr>
          </a:p>
        </p:txBody>
      </p:sp>
    </p:spTree>
    <p:extLst>
      <p:ext uri="{BB962C8B-B14F-4D97-AF65-F5344CB8AC3E}">
        <p14:creationId xmlns:p14="http://schemas.microsoft.com/office/powerpoint/2010/main" val="198779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Η δειγματοληπτική κατανομή</a:t>
            </a:r>
            <a:endParaRPr lang="en-US" dirty="0"/>
          </a:p>
        </p:txBody>
      </p:sp>
      <p:sp>
        <p:nvSpPr>
          <p:cNvPr id="3" name="Content Placeholder 2"/>
          <p:cNvSpPr>
            <a:spLocks noGrp="1"/>
          </p:cNvSpPr>
          <p:nvPr>
            <p:ph idx="1"/>
          </p:nvPr>
        </p:nvSpPr>
        <p:spPr>
          <a:xfrm>
            <a:off x="539552" y="2489199"/>
            <a:ext cx="8064896" cy="2163937"/>
          </a:xfrm>
        </p:spPr>
        <p:txBody>
          <a:bodyPr/>
          <a:lstStyle/>
          <a:p>
            <a:pPr algn="just" eaLnBrk="1" hangingPunct="1">
              <a:defRPr/>
            </a:pPr>
            <a:r>
              <a:rPr lang="el-GR" sz="2000" dirty="0">
                <a:solidFill>
                  <a:schemeClr val="tx1"/>
                </a:solidFill>
              </a:rPr>
              <a:t>Με βάση το γεγονός ότι η δειγματοληπτική κατανομή ακολουθεί τις αρχές της κανονικής κατανομής:</a:t>
            </a:r>
          </a:p>
          <a:p>
            <a:pPr lvl="1" algn="just" eaLnBrk="1" hangingPunct="1">
              <a:lnSpc>
                <a:spcPct val="120000"/>
              </a:lnSpc>
              <a:defRPr/>
            </a:pPr>
            <a:r>
              <a:rPr lang="el-GR" sz="1800" dirty="0">
                <a:solidFill>
                  <a:schemeClr val="tx1"/>
                </a:solidFill>
              </a:rPr>
              <a:t>Εάν υπολογίσουμε την </a:t>
            </a:r>
            <a:r>
              <a:rPr lang="el-GR" sz="1800" i="1" dirty="0">
                <a:solidFill>
                  <a:schemeClr val="tx1"/>
                </a:solidFill>
              </a:rPr>
              <a:t>τυπική απόκλιση </a:t>
            </a:r>
            <a:r>
              <a:rPr lang="el-GR" sz="1800" dirty="0">
                <a:solidFill>
                  <a:schemeClr val="tx1"/>
                </a:solidFill>
              </a:rPr>
              <a:t>(τυπικό σφάλμα) της δειγματοληπτικής κατανομής των μέσων όρων, είμαστε σε θέση να υπολογίσουμε με σχετική βεβαιότητα </a:t>
            </a:r>
            <a:r>
              <a:rPr lang="el-GR" sz="1800" u="sng" dirty="0">
                <a:solidFill>
                  <a:schemeClr val="tx1"/>
                </a:solidFill>
              </a:rPr>
              <a:t>πόσο μακριά </a:t>
            </a:r>
            <a:r>
              <a:rPr lang="el-GR" sz="1800" dirty="0">
                <a:solidFill>
                  <a:schemeClr val="tx1"/>
                </a:solidFill>
              </a:rPr>
              <a:t>από το μέσο όρο του πληθυσμού βρίσκεται ο μέσος όρος του δείγματός μας</a:t>
            </a:r>
          </a:p>
          <a:p>
            <a:pPr algn="just"/>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7</a:t>
            </a:fld>
            <a:endParaRPr lang="en-US" altLang="el-GR" sz="2400" dirty="0">
              <a:latin typeface="+mn-lt"/>
            </a:endParaRPr>
          </a:p>
        </p:txBody>
      </p:sp>
      <p:pic>
        <p:nvPicPr>
          <p:cNvPr id="6" name="Εικόνα 5" descr="Εικόνα που περιέχει κείμενο&#10;&#10;Περιγραφή που δημιουργήθηκε αυτόματα">
            <a:extLst>
              <a:ext uri="{FF2B5EF4-FFF2-40B4-BE49-F238E27FC236}">
                <a16:creationId xmlns:a16="http://schemas.microsoft.com/office/drawing/2014/main" id="{0249E2BC-4A6E-4A41-8840-BD48C5B7CA61}"/>
              </a:ext>
            </a:extLst>
          </p:cNvPr>
          <p:cNvPicPr>
            <a:picLocks noChangeAspect="1"/>
          </p:cNvPicPr>
          <p:nvPr/>
        </p:nvPicPr>
        <p:blipFill>
          <a:blip r:embed="rId2"/>
          <a:stretch>
            <a:fillRect/>
          </a:stretch>
        </p:blipFill>
        <p:spPr>
          <a:xfrm>
            <a:off x="3275856" y="4811393"/>
            <a:ext cx="2961522" cy="1894978"/>
          </a:xfrm>
          <a:prstGeom prst="rect">
            <a:avLst/>
          </a:prstGeom>
        </p:spPr>
      </p:pic>
    </p:spTree>
    <p:extLst>
      <p:ext uri="{BB962C8B-B14F-4D97-AF65-F5344CB8AC3E}">
        <p14:creationId xmlns:p14="http://schemas.microsoft.com/office/powerpoint/2010/main" val="1807958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Το τυπικό σφάλμα</a:t>
            </a:r>
            <a:endParaRPr lang="en-US" dirty="0"/>
          </a:p>
        </p:txBody>
      </p:sp>
      <p:sp>
        <p:nvSpPr>
          <p:cNvPr id="3" name="Content Placeholder 2"/>
          <p:cNvSpPr>
            <a:spLocks noGrp="1"/>
          </p:cNvSpPr>
          <p:nvPr>
            <p:ph idx="1"/>
          </p:nvPr>
        </p:nvSpPr>
        <p:spPr>
          <a:xfrm>
            <a:off x="539552" y="2348880"/>
            <a:ext cx="8064896" cy="4073525"/>
          </a:xfrm>
        </p:spPr>
        <p:txBody>
          <a:bodyPr/>
          <a:lstStyle/>
          <a:p>
            <a:pPr algn="just"/>
            <a:r>
              <a:rPr lang="el-GR" sz="2000" dirty="0">
                <a:solidFill>
                  <a:schemeClr val="tx1"/>
                </a:solidFill>
              </a:rPr>
              <a:t>Το </a:t>
            </a:r>
            <a:r>
              <a:rPr lang="el-GR" sz="2000" i="1" dirty="0">
                <a:solidFill>
                  <a:schemeClr val="tx1"/>
                </a:solidFill>
              </a:rPr>
              <a:t>τυπικό σφάλμα</a:t>
            </a:r>
            <a:r>
              <a:rPr lang="el-GR" sz="2000" dirty="0">
                <a:solidFill>
                  <a:schemeClr val="tx1"/>
                </a:solidFill>
              </a:rPr>
              <a:t> της κατανομής αντανακλά τη διακύμανση που μπορεί να έχουν οι τιμές που αναμένουμε να βρούμε (χρησιμοποιώντας ένα συγκεκριμένο στατιστικό κριτήριο) όταν επαναλάβουμε την έρευνα με διαφορετικά δείγματα.</a:t>
            </a:r>
          </a:p>
          <a:p>
            <a:pPr algn="just">
              <a:spcAft>
                <a:spcPts val="1200"/>
              </a:spcAft>
            </a:pPr>
            <a:r>
              <a:rPr lang="el-GR" sz="2000" dirty="0">
                <a:solidFill>
                  <a:schemeClr val="tx1"/>
                </a:solidFill>
              </a:rPr>
              <a:t>Γνωρίζοντας την τυπική απόκλιση, μπορούμε να πούμε ότι υπάρχει:</a:t>
            </a:r>
          </a:p>
          <a:p>
            <a:pPr marL="361950" lvl="1" indent="0">
              <a:buNone/>
            </a:pPr>
            <a:r>
              <a:rPr lang="el-GR" dirty="0">
                <a:solidFill>
                  <a:schemeClr val="tx1"/>
                </a:solidFill>
              </a:rPr>
              <a:t>• </a:t>
            </a:r>
            <a:r>
              <a:rPr lang="el-GR" sz="1800" dirty="0">
                <a:solidFill>
                  <a:schemeClr val="tx1"/>
                </a:solidFill>
              </a:rPr>
              <a:t>Πιθανότητα 68,26% ο </a:t>
            </a:r>
            <a:r>
              <a:rPr lang="en-US" sz="1800" dirty="0">
                <a:solidFill>
                  <a:schemeClr val="tx1"/>
                </a:solidFill>
              </a:rPr>
              <a:t>M</a:t>
            </a:r>
            <a:r>
              <a:rPr lang="el-GR" sz="1800" dirty="0">
                <a:solidFill>
                  <a:schemeClr val="tx1"/>
                </a:solidFill>
              </a:rPr>
              <a:t> να βρίσκεται ±1 τυπική απόκλιση από το μ.</a:t>
            </a:r>
          </a:p>
          <a:p>
            <a:pPr marL="361950" lvl="1" indent="0">
              <a:buNone/>
            </a:pPr>
            <a:r>
              <a:rPr lang="el-GR" sz="1800" dirty="0">
                <a:solidFill>
                  <a:schemeClr val="tx1"/>
                </a:solidFill>
              </a:rPr>
              <a:t>• Πιθανότητα 95% ο </a:t>
            </a:r>
            <a:r>
              <a:rPr lang="en-US" sz="1800" dirty="0">
                <a:solidFill>
                  <a:schemeClr val="tx1"/>
                </a:solidFill>
              </a:rPr>
              <a:t>M </a:t>
            </a:r>
            <a:r>
              <a:rPr lang="el-GR" sz="1800" dirty="0">
                <a:solidFill>
                  <a:schemeClr val="tx1"/>
                </a:solidFill>
              </a:rPr>
              <a:t>να βρίσκεται ±1,96 τυπικές αποκλίσεις από το μ.</a:t>
            </a:r>
          </a:p>
          <a:p>
            <a:pPr marL="361950" lvl="1" indent="0">
              <a:buNone/>
            </a:pPr>
            <a:r>
              <a:rPr lang="el-GR" sz="1800" dirty="0">
                <a:solidFill>
                  <a:schemeClr val="tx1"/>
                </a:solidFill>
              </a:rPr>
              <a:t>• Πιθανότητα 99% ο </a:t>
            </a:r>
            <a:r>
              <a:rPr lang="en-US" sz="1800" dirty="0">
                <a:solidFill>
                  <a:schemeClr val="tx1"/>
                </a:solidFill>
              </a:rPr>
              <a:t>M</a:t>
            </a:r>
            <a:r>
              <a:rPr lang="el-GR" sz="1800" dirty="0">
                <a:solidFill>
                  <a:schemeClr val="tx1"/>
                </a:solidFill>
              </a:rPr>
              <a:t> να βρίσκεται ±2,58 τυπικές αποκλίσεις από το μ.</a:t>
            </a:r>
          </a:p>
          <a:p>
            <a:pPr marL="361950" lvl="1" indent="0">
              <a:buNone/>
            </a:pPr>
            <a:r>
              <a:rPr lang="el-GR" sz="1800" dirty="0">
                <a:solidFill>
                  <a:schemeClr val="tx1"/>
                </a:solidFill>
              </a:rPr>
              <a:t>• Πιθανότητα 99,73% ο </a:t>
            </a:r>
            <a:r>
              <a:rPr lang="en-US" sz="1800" dirty="0">
                <a:solidFill>
                  <a:schemeClr val="tx1"/>
                </a:solidFill>
              </a:rPr>
              <a:t>M</a:t>
            </a:r>
            <a:r>
              <a:rPr lang="el-GR" sz="1800" dirty="0">
                <a:solidFill>
                  <a:schemeClr val="tx1"/>
                </a:solidFill>
              </a:rPr>
              <a:t> να βρίσκεται ±3 τυπικές αποκλίσεις από το μ.</a:t>
            </a:r>
          </a:p>
          <a:p>
            <a:pPr algn="just"/>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8</a:t>
            </a:fld>
            <a:endParaRPr lang="en-US" altLang="el-GR" sz="2400" dirty="0">
              <a:latin typeface="+mn-lt"/>
            </a:endParaRPr>
          </a:p>
        </p:txBody>
      </p:sp>
    </p:spTree>
    <p:extLst>
      <p:ext uri="{BB962C8B-B14F-4D97-AF65-F5344CB8AC3E}">
        <p14:creationId xmlns:p14="http://schemas.microsoft.com/office/powerpoint/2010/main" val="362928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812768" cy="709865"/>
          </a:xfrm>
        </p:spPr>
        <p:txBody>
          <a:bodyPr/>
          <a:lstStyle/>
          <a:p>
            <a:r>
              <a:rPr lang="el-GR" dirty="0"/>
              <a:t>Ένα παράδειγμα</a:t>
            </a:r>
            <a:endParaRPr lang="en-US" dirty="0"/>
          </a:p>
        </p:txBody>
      </p:sp>
      <p:sp>
        <p:nvSpPr>
          <p:cNvPr id="3" name="Content Placeholder 2"/>
          <p:cNvSpPr>
            <a:spLocks noGrp="1"/>
          </p:cNvSpPr>
          <p:nvPr>
            <p:ph idx="1"/>
          </p:nvPr>
        </p:nvSpPr>
        <p:spPr>
          <a:xfrm>
            <a:off x="539552" y="2292176"/>
            <a:ext cx="8208912" cy="4017144"/>
          </a:xfrm>
        </p:spPr>
        <p:txBody>
          <a:bodyPr/>
          <a:lstStyle/>
          <a:p>
            <a:pPr algn="just"/>
            <a:r>
              <a:rPr lang="el-GR" sz="2000" dirty="0">
                <a:solidFill>
                  <a:schemeClr val="tx1"/>
                </a:solidFill>
              </a:rPr>
              <a:t>Ας υποθέσουμε ότι θέλουμε να υπολογίσουμε τον μέσο όρο του πληθυσμού από ένα δείγμα (Ν = 36) με μέσο όρο 75 και τυπική απόκλιση 18.</a:t>
            </a:r>
          </a:p>
          <a:p>
            <a:pPr algn="just"/>
            <a:endParaRPr lang="el-GR" sz="2000" dirty="0">
              <a:solidFill>
                <a:schemeClr val="tx1"/>
              </a:solidFill>
            </a:endParaRPr>
          </a:p>
          <a:p>
            <a:pPr algn="l">
              <a:spcBef>
                <a:spcPts val="0"/>
              </a:spcBef>
            </a:pPr>
            <a:endParaRPr lang="el-GR" sz="1200" b="0" i="0" u="none" strike="noStrike" baseline="0" dirty="0">
              <a:solidFill>
                <a:srgbClr val="000000"/>
              </a:solidFill>
              <a:latin typeface="TimesNewRomanPSMT"/>
            </a:endParaRPr>
          </a:p>
          <a:p>
            <a:pPr algn="l">
              <a:spcAft>
                <a:spcPts val="1200"/>
              </a:spcAft>
            </a:pPr>
            <a:r>
              <a:rPr lang="el-GR" sz="2000" b="0" i="0" u="none" strike="noStrike" baseline="0" dirty="0">
                <a:solidFill>
                  <a:srgbClr val="000000"/>
                </a:solidFill>
              </a:rPr>
              <a:t>Έτσι, ο μέσος όρος του πληθυσμού (μ) έχει:</a:t>
            </a:r>
          </a:p>
          <a:p>
            <a:pPr marL="266700" indent="0" algn="l">
              <a:buNone/>
            </a:pPr>
            <a:r>
              <a:rPr lang="el-GR" sz="1800" b="0" i="0" u="none" strike="noStrike" baseline="0" dirty="0">
                <a:solidFill>
                  <a:srgbClr val="80CDFF"/>
                </a:solidFill>
              </a:rPr>
              <a:t>• </a:t>
            </a:r>
            <a:r>
              <a:rPr lang="el-GR" sz="1600" b="0" i="0" u="none" strike="noStrike" baseline="0" dirty="0">
                <a:solidFill>
                  <a:srgbClr val="000000"/>
                </a:solidFill>
              </a:rPr>
              <a:t>Πιθανότητες 68,26% να βρίσκεται (Μ±1    ) 75 ± 1,00 × 3, δηλαδή μεταξύ 72 και 78.</a:t>
            </a:r>
          </a:p>
          <a:p>
            <a:pPr marL="266700" indent="0" algn="l">
              <a:buNone/>
            </a:pPr>
            <a:r>
              <a:rPr lang="el-GR" sz="1600" b="0" i="0" u="none" strike="noStrike" baseline="0" dirty="0">
                <a:solidFill>
                  <a:srgbClr val="80CDFF"/>
                </a:solidFill>
              </a:rPr>
              <a:t>• </a:t>
            </a:r>
            <a:r>
              <a:rPr lang="el-GR" sz="1600" b="0" i="0" u="none" strike="noStrike" baseline="0" dirty="0">
                <a:solidFill>
                  <a:srgbClr val="000000"/>
                </a:solidFill>
              </a:rPr>
              <a:t>Πιθανότητες 95% να βρίσκεται (Μ±1,96</a:t>
            </a:r>
            <a:r>
              <a:rPr lang="en-US" sz="1600" b="0" i="0" u="none" strike="noStrike" baseline="0" dirty="0">
                <a:solidFill>
                  <a:srgbClr val="000000"/>
                </a:solidFill>
              </a:rPr>
              <a:t>  </a:t>
            </a:r>
            <a:r>
              <a:rPr lang="el-GR" sz="1600" b="0" i="0" u="none" strike="noStrike" baseline="0" dirty="0">
                <a:solidFill>
                  <a:srgbClr val="000000"/>
                </a:solidFill>
              </a:rPr>
              <a:t>   ) 75 ± 1,96 × 3, δηλαδή μεταξύ 69,12 και 80,88.</a:t>
            </a:r>
          </a:p>
          <a:p>
            <a:pPr marL="266700" indent="0" algn="l">
              <a:buNone/>
            </a:pPr>
            <a:r>
              <a:rPr lang="el-GR" sz="1600" b="0" i="0" u="none" strike="noStrike" baseline="0" dirty="0">
                <a:solidFill>
                  <a:srgbClr val="80CDFF"/>
                </a:solidFill>
              </a:rPr>
              <a:t>• </a:t>
            </a:r>
            <a:r>
              <a:rPr lang="el-GR" sz="1600" b="0" i="0" u="none" strike="noStrike" baseline="0" dirty="0">
                <a:solidFill>
                  <a:srgbClr val="000000"/>
                </a:solidFill>
              </a:rPr>
              <a:t>Πιθανότητες 99% να βρίσκεται (Μ±2,58</a:t>
            </a:r>
            <a:r>
              <a:rPr lang="en-US" sz="1600" b="0" i="0" u="none" strike="noStrike" baseline="0" dirty="0">
                <a:solidFill>
                  <a:srgbClr val="000000"/>
                </a:solidFill>
              </a:rPr>
              <a:t>  </a:t>
            </a:r>
            <a:r>
              <a:rPr lang="el-GR" sz="1600" b="0" i="0" u="none" strike="noStrike" baseline="0" dirty="0">
                <a:solidFill>
                  <a:srgbClr val="000000"/>
                </a:solidFill>
              </a:rPr>
              <a:t>  </a:t>
            </a:r>
            <a:r>
              <a:rPr lang="en-US" sz="1600" b="0" i="0" u="none" strike="noStrike" baseline="0" dirty="0">
                <a:solidFill>
                  <a:srgbClr val="000000"/>
                </a:solidFill>
              </a:rPr>
              <a:t>)</a:t>
            </a:r>
            <a:r>
              <a:rPr lang="el-GR" sz="1600" b="0" i="0" u="none" strike="noStrike" baseline="0" dirty="0">
                <a:solidFill>
                  <a:srgbClr val="000000"/>
                </a:solidFill>
              </a:rPr>
              <a:t>) 75 ± 2,58 × 3, δηλαδή μεταξύ 67,26 και 82,74.</a:t>
            </a:r>
          </a:p>
          <a:p>
            <a:pPr marL="266700" indent="0" algn="l">
              <a:buNone/>
            </a:pPr>
            <a:r>
              <a:rPr lang="el-GR" sz="1600" b="0" i="0" u="none" strike="noStrike" baseline="0" dirty="0">
                <a:solidFill>
                  <a:srgbClr val="80CDFF"/>
                </a:solidFill>
              </a:rPr>
              <a:t>• </a:t>
            </a:r>
            <a:r>
              <a:rPr lang="el-GR" sz="1600" b="0" i="0" u="none" strike="noStrike" baseline="0" dirty="0">
                <a:solidFill>
                  <a:srgbClr val="000000"/>
                </a:solidFill>
              </a:rPr>
              <a:t>Πιθανότητες 99,73% να βρίσκεται (Μ±3,00     ) 75 ± 3,00 × 3, δηλαδή μεταξύ 66 και 84.</a:t>
            </a:r>
            <a:endParaRPr lang="el-GR" sz="1600" dirty="0">
              <a:solidFill>
                <a:schemeClr val="tx1"/>
              </a:solidFill>
            </a:endParaRPr>
          </a:p>
          <a:p>
            <a:pPr algn="just"/>
            <a:endParaRPr lang="el-GR" sz="2000" dirty="0">
              <a:solidFill>
                <a:schemeClr val="tx1"/>
              </a:solidFill>
            </a:endParaRPr>
          </a:p>
          <a:p>
            <a:pPr algn="just"/>
            <a:endParaRPr lang="el-GR" sz="2000" dirty="0">
              <a:solidFill>
                <a:schemeClr val="tx1"/>
              </a:solidFill>
            </a:endParaRPr>
          </a:p>
          <a:p>
            <a:pPr algn="just"/>
            <a:endParaRPr lang="en-US" dirty="0"/>
          </a:p>
        </p:txBody>
      </p:sp>
      <p:sp>
        <p:nvSpPr>
          <p:cNvPr id="4" name="Slide Number Placeholder 3"/>
          <p:cNvSpPr>
            <a:spLocks noGrp="1"/>
          </p:cNvSpPr>
          <p:nvPr>
            <p:ph type="sldNum" sz="quarter" idx="12"/>
          </p:nvPr>
        </p:nvSpPr>
        <p:spPr/>
        <p:txBody>
          <a:bodyPr/>
          <a:lstStyle/>
          <a:p>
            <a:pPr>
              <a:defRPr/>
            </a:pPr>
            <a:fld id="{EAAAB618-6913-4EF2-9F57-31E199F82E40}" type="slidenum">
              <a:rPr lang="en-US" altLang="el-GR" sz="2400" smtClean="0">
                <a:latin typeface="+mn-lt"/>
              </a:rPr>
              <a:pPr>
                <a:defRPr/>
              </a:pPr>
              <a:t>9</a:t>
            </a:fld>
            <a:endParaRPr lang="en-US" altLang="el-GR" sz="2400" dirty="0">
              <a:latin typeface="+mn-lt"/>
            </a:endParaRPr>
          </a:p>
        </p:txBody>
      </p:sp>
      <p:pic>
        <p:nvPicPr>
          <p:cNvPr id="7" name="Εικόνα 6">
            <a:extLst>
              <a:ext uri="{FF2B5EF4-FFF2-40B4-BE49-F238E27FC236}">
                <a16:creationId xmlns:a16="http://schemas.microsoft.com/office/drawing/2014/main" id="{62976C44-1FC9-42A3-9252-95ECA635BA19}"/>
              </a:ext>
            </a:extLst>
          </p:cNvPr>
          <p:cNvPicPr>
            <a:picLocks noChangeAspect="1"/>
          </p:cNvPicPr>
          <p:nvPr/>
        </p:nvPicPr>
        <p:blipFill>
          <a:blip r:embed="rId2"/>
          <a:stretch>
            <a:fillRect/>
          </a:stretch>
        </p:blipFill>
        <p:spPr>
          <a:xfrm>
            <a:off x="3410918" y="3201361"/>
            <a:ext cx="1758909" cy="632288"/>
          </a:xfrm>
          <a:prstGeom prst="rect">
            <a:avLst/>
          </a:prstGeom>
        </p:spPr>
      </p:pic>
      <p:pic>
        <p:nvPicPr>
          <p:cNvPr id="12" name="Εικόνα 11">
            <a:extLst>
              <a:ext uri="{FF2B5EF4-FFF2-40B4-BE49-F238E27FC236}">
                <a16:creationId xmlns:a16="http://schemas.microsoft.com/office/drawing/2014/main" id="{671A0D34-5661-433C-8A1F-3EC9F13AA3D0}"/>
              </a:ext>
            </a:extLst>
          </p:cNvPr>
          <p:cNvPicPr>
            <a:picLocks noChangeAspect="1"/>
          </p:cNvPicPr>
          <p:nvPr/>
        </p:nvPicPr>
        <p:blipFill>
          <a:blip r:embed="rId3"/>
          <a:stretch>
            <a:fillRect/>
          </a:stretch>
        </p:blipFill>
        <p:spPr>
          <a:xfrm>
            <a:off x="4352952" y="5126151"/>
            <a:ext cx="219048" cy="190476"/>
          </a:xfrm>
          <a:prstGeom prst="rect">
            <a:avLst/>
          </a:prstGeom>
        </p:spPr>
      </p:pic>
      <p:pic>
        <p:nvPicPr>
          <p:cNvPr id="13" name="Εικόνα 12">
            <a:extLst>
              <a:ext uri="{FF2B5EF4-FFF2-40B4-BE49-F238E27FC236}">
                <a16:creationId xmlns:a16="http://schemas.microsoft.com/office/drawing/2014/main" id="{5E6C5A5B-88E6-45AD-9A27-200D000ED27F}"/>
              </a:ext>
            </a:extLst>
          </p:cNvPr>
          <p:cNvPicPr>
            <a:picLocks noChangeAspect="1"/>
          </p:cNvPicPr>
          <p:nvPr/>
        </p:nvPicPr>
        <p:blipFill>
          <a:blip r:embed="rId3"/>
          <a:stretch>
            <a:fillRect/>
          </a:stretch>
        </p:blipFill>
        <p:spPr>
          <a:xfrm>
            <a:off x="4340568" y="4739418"/>
            <a:ext cx="219048" cy="190476"/>
          </a:xfrm>
          <a:prstGeom prst="rect">
            <a:avLst/>
          </a:prstGeom>
        </p:spPr>
      </p:pic>
      <p:pic>
        <p:nvPicPr>
          <p:cNvPr id="14" name="Εικόνα 13">
            <a:extLst>
              <a:ext uri="{FF2B5EF4-FFF2-40B4-BE49-F238E27FC236}">
                <a16:creationId xmlns:a16="http://schemas.microsoft.com/office/drawing/2014/main" id="{BD97A6E8-366E-4C46-BB75-44E417ABBB34}"/>
              </a:ext>
            </a:extLst>
          </p:cNvPr>
          <p:cNvPicPr>
            <a:picLocks noChangeAspect="1"/>
          </p:cNvPicPr>
          <p:nvPr/>
        </p:nvPicPr>
        <p:blipFill>
          <a:blip r:embed="rId3"/>
          <a:stretch>
            <a:fillRect/>
          </a:stretch>
        </p:blipFill>
        <p:spPr>
          <a:xfrm>
            <a:off x="4383417" y="5489869"/>
            <a:ext cx="219048" cy="190476"/>
          </a:xfrm>
          <a:prstGeom prst="rect">
            <a:avLst/>
          </a:prstGeom>
        </p:spPr>
      </p:pic>
      <p:pic>
        <p:nvPicPr>
          <p:cNvPr id="15" name="Εικόνα 14">
            <a:extLst>
              <a:ext uri="{FF2B5EF4-FFF2-40B4-BE49-F238E27FC236}">
                <a16:creationId xmlns:a16="http://schemas.microsoft.com/office/drawing/2014/main" id="{205A45D1-BEA5-4F8A-98AE-12DE8C55133E}"/>
              </a:ext>
            </a:extLst>
          </p:cNvPr>
          <p:cNvPicPr>
            <a:picLocks noChangeAspect="1"/>
          </p:cNvPicPr>
          <p:nvPr/>
        </p:nvPicPr>
        <p:blipFill>
          <a:blip r:embed="rId3"/>
          <a:stretch>
            <a:fillRect/>
          </a:stretch>
        </p:blipFill>
        <p:spPr>
          <a:xfrm>
            <a:off x="4630291" y="5835664"/>
            <a:ext cx="219048" cy="190476"/>
          </a:xfrm>
          <a:prstGeom prst="rect">
            <a:avLst/>
          </a:prstGeom>
        </p:spPr>
      </p:pic>
    </p:spTree>
    <p:extLst>
      <p:ext uri="{BB962C8B-B14F-4D97-AF65-F5344CB8AC3E}">
        <p14:creationId xmlns:p14="http://schemas.microsoft.com/office/powerpoint/2010/main" val="7422179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Vanho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heme-Vanhove" id="{EA4D7CFF-F74A-7A48-87D6-C7AA06D573FD}" vid="{963A5AEF-4D68-7B48-B976-AF49F0E9A62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4322</TotalTime>
  <Words>2975</Words>
  <Application>Microsoft Office PowerPoint</Application>
  <PresentationFormat>Προβολή στην οθόνη (4:3)</PresentationFormat>
  <Paragraphs>226</Paragraphs>
  <Slides>39</Slides>
  <Notes>0</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39</vt:i4>
      </vt:variant>
    </vt:vector>
  </HeadingPairs>
  <TitlesOfParts>
    <vt:vector size="46" baseType="lpstr">
      <vt:lpstr>Arial</vt:lpstr>
      <vt:lpstr>Calibri</vt:lpstr>
      <vt:lpstr>Calibri Light</vt:lpstr>
      <vt:lpstr>TimesNewRomanPSMT</vt:lpstr>
      <vt:lpstr>Wingdings 3</vt:lpstr>
      <vt:lpstr>Theme-Vanhove</vt:lpstr>
      <vt:lpstr>Equation</vt:lpstr>
      <vt:lpstr>Έλεγχος Υποθέσεων</vt:lpstr>
      <vt:lpstr>Μαθησιακοί στόχοι</vt:lpstr>
      <vt:lpstr>Το σφάλμα δειγματοληψίας</vt:lpstr>
      <vt:lpstr>Το σφάλμα δειγματοληψίας</vt:lpstr>
      <vt:lpstr>Το κεντρικό οριακό θεώρημα </vt:lpstr>
      <vt:lpstr>Η δειγματοληπτική κατανομή</vt:lpstr>
      <vt:lpstr>Η δειγματοληπτική κατανομή</vt:lpstr>
      <vt:lpstr>Το τυπικό σφάλμα</vt:lpstr>
      <vt:lpstr>Ένα παράδειγμα</vt:lpstr>
      <vt:lpstr>Ένα παράδειγμα</vt:lpstr>
      <vt:lpstr>Ένα ερευνητικό ερώτημα</vt:lpstr>
      <vt:lpstr>Έλεγχος υποθέσεων</vt:lpstr>
      <vt:lpstr>1ο Βήμα: διατύπωση των υποθέσεων </vt:lpstr>
      <vt:lpstr>2ο Βήμα: επιλογή κατάλληλου στατιστικού κριτηρίου</vt:lpstr>
      <vt:lpstr>3ο Βήμα: το επίπεδο σημαντικότητας</vt:lpstr>
      <vt:lpstr>3ο Βήμα: το επίπεδο σημαντικότητας </vt:lpstr>
      <vt:lpstr>3ο Βήμα: το επίπεδο σημαντικότητας</vt:lpstr>
      <vt:lpstr>Ο έλεγχος της μηδενικής υπόθεσης</vt:lpstr>
      <vt:lpstr>Εύρεση κρίσιμης τιμής: Παράδειγμα</vt:lpstr>
      <vt:lpstr>Βήμα 4ο: Η περιοχή της απόρριψης</vt:lpstr>
      <vt:lpstr>Υπόθεση αμφίπλευρου ή μονόπλευρου ελέγχου;</vt:lpstr>
      <vt:lpstr>Υπόθεση αμφίπλευρου ή μονόπλευρου ελέγχου;</vt:lpstr>
      <vt:lpstr>Βήμα 5ο: Διατύπωση συμπερασμάτων</vt:lpstr>
      <vt:lpstr>Έλεγχος υποθέσεων με τη χρήση στατιστικών λογισμικών (π.χ., SPSS, R, κ.ά.)</vt:lpstr>
      <vt:lpstr>Σφάλματα στον έλεγχο των υποθέσεων</vt:lpstr>
      <vt:lpstr>Σφάλματα στον έλεγχο των υποθέσεων</vt:lpstr>
      <vt:lpstr>Διαστήματα εμπιστοσύνης</vt:lpstr>
      <vt:lpstr>Διαστήματα εμπιστοσύνης</vt:lpstr>
      <vt:lpstr>Υπολογισμός διαστήματος εμπιστοσύνης</vt:lpstr>
      <vt:lpstr>Υπολογισμός διαστήματος εμπιστοσύνης</vt:lpstr>
      <vt:lpstr>Ένα παράδειγμα</vt:lpstr>
      <vt:lpstr>Διάγραμμα σφαλμάτων</vt:lpstr>
      <vt:lpstr>Το μέγεθος της επίδρασης</vt:lpstr>
      <vt:lpstr>Μεγέθη επίδρασης για διάφορους τύπους αναλύσεων</vt:lpstr>
      <vt:lpstr>Ανάλυση ισχύος</vt:lpstr>
      <vt:lpstr>Ανάλυση ισχύος</vt:lpstr>
      <vt:lpstr>Ανάλυση ισχύος</vt:lpstr>
      <vt:lpstr>Πόσο μεγάλο θα πρέπει να είναι το δείγμα μου;</vt:lpstr>
      <vt:lpstr>Ένα παράδειγμα</vt:lpstr>
    </vt:vector>
  </TitlesOfParts>
  <Company>bcuc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jtribe01</dc:creator>
  <cp:lastModifiedBy>Petros Roussos</cp:lastModifiedBy>
  <cp:revision>216</cp:revision>
  <dcterms:created xsi:type="dcterms:W3CDTF">2004-02-18T16:58:05Z</dcterms:created>
  <dcterms:modified xsi:type="dcterms:W3CDTF">2025-04-27T14:16:22Z</dcterms:modified>
</cp:coreProperties>
</file>