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9"/>
  </p:notesMasterIdLst>
  <p:handoutMasterIdLst>
    <p:handoutMasterId r:id="rId20"/>
  </p:handoutMasterIdLst>
  <p:sldIdLst>
    <p:sldId id="393" r:id="rId2"/>
    <p:sldId id="384" r:id="rId3"/>
    <p:sldId id="417" r:id="rId4"/>
    <p:sldId id="259" r:id="rId5"/>
    <p:sldId id="260" r:id="rId6"/>
    <p:sldId id="428" r:id="rId7"/>
    <p:sldId id="268" r:id="rId8"/>
    <p:sldId id="261" r:id="rId9"/>
    <p:sldId id="262" r:id="rId10"/>
    <p:sldId id="269" r:id="rId11"/>
    <p:sldId id="270" r:id="rId12"/>
    <p:sldId id="271" r:id="rId13"/>
    <p:sldId id="272" r:id="rId14"/>
    <p:sldId id="276" r:id="rId15"/>
    <p:sldId id="273" r:id="rId16"/>
    <p:sldId id="275" r:id="rId17"/>
    <p:sldId id="274" r:id="rId18"/>
  </p:sldIdLst>
  <p:sldSz cx="9144000" cy="6858000" type="screen4x3"/>
  <p:notesSz cx="6669088" cy="9928225"/>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B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32"/>
  </p:normalViewPr>
  <p:slideViewPr>
    <p:cSldViewPr>
      <p:cViewPr varScale="1">
        <p:scale>
          <a:sx n="149" d="100"/>
          <a:sy n="149" d="100"/>
        </p:scale>
        <p:origin x="20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050B54B4-C05C-4199-80E2-F0C1195FCA3E}"/>
              </a:ext>
            </a:extLst>
          </p:cNvPr>
          <p:cNvSpPr>
            <a:spLocks noGrp="1" noChangeArrowheads="1"/>
          </p:cNvSpPr>
          <p:nvPr>
            <p:ph type="hdr" sz="quarter"/>
          </p:nvPr>
        </p:nvSpPr>
        <p:spPr bwMode="auto">
          <a:xfrm>
            <a:off x="0" y="0"/>
            <a:ext cx="2889250" cy="496888"/>
          </a:xfrm>
          <a:prstGeom prst="rect">
            <a:avLst/>
          </a:prstGeom>
          <a:noFill/>
          <a:ln>
            <a:noFill/>
          </a:ln>
          <a:effectLst/>
        </p:spPr>
        <p:txBody>
          <a:bodyPr vert="horz" wrap="square" lIns="90562" tIns="45281" rIns="90562" bIns="45281" numCol="1" anchor="t" anchorCtr="0" compatLnSpc="1">
            <a:prstTxWarp prst="textNoShape">
              <a:avLst/>
            </a:prstTxWarp>
          </a:bodyPr>
          <a:lstStyle>
            <a:lvl1pPr defTabSz="904875" eaLnBrk="1" hangingPunct="1">
              <a:defRPr sz="1200">
                <a:latin typeface="Arial" charset="0"/>
                <a:cs typeface="Arial" charset="0"/>
              </a:defRPr>
            </a:lvl1pPr>
          </a:lstStyle>
          <a:p>
            <a:pPr>
              <a:defRPr/>
            </a:pPr>
            <a:endParaRPr lang="en-GB"/>
          </a:p>
        </p:txBody>
      </p:sp>
      <p:sp>
        <p:nvSpPr>
          <p:cNvPr id="118787" name="Rectangle 3">
            <a:extLst>
              <a:ext uri="{FF2B5EF4-FFF2-40B4-BE49-F238E27FC236}">
                <a16:creationId xmlns:a16="http://schemas.microsoft.com/office/drawing/2014/main" id="{DAC40F14-EB18-471D-9A41-B46EF87186A1}"/>
              </a:ext>
            </a:extLst>
          </p:cNvPr>
          <p:cNvSpPr>
            <a:spLocks noGrp="1" noChangeArrowheads="1"/>
          </p:cNvSpPr>
          <p:nvPr>
            <p:ph type="dt" sz="quarter" idx="1"/>
          </p:nvPr>
        </p:nvSpPr>
        <p:spPr bwMode="auto">
          <a:xfrm>
            <a:off x="3778250" y="0"/>
            <a:ext cx="2889250" cy="496888"/>
          </a:xfrm>
          <a:prstGeom prst="rect">
            <a:avLst/>
          </a:prstGeom>
          <a:noFill/>
          <a:ln>
            <a:noFill/>
          </a:ln>
          <a:effectLst/>
        </p:spPr>
        <p:txBody>
          <a:bodyPr vert="horz" wrap="square" lIns="90562" tIns="45281" rIns="90562" bIns="45281" numCol="1" anchor="t" anchorCtr="0" compatLnSpc="1">
            <a:prstTxWarp prst="textNoShape">
              <a:avLst/>
            </a:prstTxWarp>
          </a:bodyPr>
          <a:lstStyle>
            <a:lvl1pPr algn="r" defTabSz="904875" eaLnBrk="1" hangingPunct="1">
              <a:defRPr sz="1200">
                <a:latin typeface="Arial" charset="0"/>
                <a:cs typeface="Arial" charset="0"/>
              </a:defRPr>
            </a:lvl1pPr>
          </a:lstStyle>
          <a:p>
            <a:pPr>
              <a:defRPr/>
            </a:pPr>
            <a:endParaRPr lang="en-GB"/>
          </a:p>
        </p:txBody>
      </p:sp>
      <p:sp>
        <p:nvSpPr>
          <p:cNvPr id="118788" name="Rectangle 4">
            <a:extLst>
              <a:ext uri="{FF2B5EF4-FFF2-40B4-BE49-F238E27FC236}">
                <a16:creationId xmlns:a16="http://schemas.microsoft.com/office/drawing/2014/main" id="{3C3DDC70-7D20-4481-A869-35D73D23B401}"/>
              </a:ext>
            </a:extLst>
          </p:cNvPr>
          <p:cNvSpPr>
            <a:spLocks noGrp="1" noChangeArrowheads="1"/>
          </p:cNvSpPr>
          <p:nvPr>
            <p:ph type="ftr" sz="quarter" idx="2"/>
          </p:nvPr>
        </p:nvSpPr>
        <p:spPr bwMode="auto">
          <a:xfrm>
            <a:off x="0" y="9429750"/>
            <a:ext cx="2889250" cy="496888"/>
          </a:xfrm>
          <a:prstGeom prst="rect">
            <a:avLst/>
          </a:prstGeom>
          <a:noFill/>
          <a:ln>
            <a:noFill/>
          </a:ln>
          <a:effectLst/>
        </p:spPr>
        <p:txBody>
          <a:bodyPr vert="horz" wrap="square" lIns="90562" tIns="45281" rIns="90562" bIns="45281" numCol="1" anchor="b" anchorCtr="0" compatLnSpc="1">
            <a:prstTxWarp prst="textNoShape">
              <a:avLst/>
            </a:prstTxWarp>
          </a:bodyPr>
          <a:lstStyle>
            <a:lvl1pPr defTabSz="904875" eaLnBrk="1" hangingPunct="1">
              <a:defRPr sz="1200">
                <a:latin typeface="Arial" charset="0"/>
                <a:cs typeface="Arial" charset="0"/>
              </a:defRPr>
            </a:lvl1pPr>
          </a:lstStyle>
          <a:p>
            <a:pPr>
              <a:defRPr/>
            </a:pPr>
            <a:endParaRPr lang="en-GB"/>
          </a:p>
        </p:txBody>
      </p:sp>
      <p:sp>
        <p:nvSpPr>
          <p:cNvPr id="118789" name="Rectangle 5">
            <a:extLst>
              <a:ext uri="{FF2B5EF4-FFF2-40B4-BE49-F238E27FC236}">
                <a16:creationId xmlns:a16="http://schemas.microsoft.com/office/drawing/2014/main" id="{AFEA9539-0C34-43FB-B339-9E70DB187DCD}"/>
              </a:ext>
            </a:extLst>
          </p:cNvPr>
          <p:cNvSpPr>
            <a:spLocks noGrp="1" noChangeArrowheads="1"/>
          </p:cNvSpPr>
          <p:nvPr>
            <p:ph type="sldNum" sz="quarter" idx="3"/>
          </p:nvPr>
        </p:nvSpPr>
        <p:spPr bwMode="auto">
          <a:xfrm>
            <a:off x="3778250" y="9429750"/>
            <a:ext cx="2889250" cy="496888"/>
          </a:xfrm>
          <a:prstGeom prst="rect">
            <a:avLst/>
          </a:prstGeom>
          <a:noFill/>
          <a:ln>
            <a:noFill/>
          </a:ln>
          <a:effectLst/>
        </p:spPr>
        <p:txBody>
          <a:bodyPr vert="horz" wrap="square" lIns="90562" tIns="45281" rIns="90562" bIns="45281" numCol="1" anchor="b" anchorCtr="0" compatLnSpc="1">
            <a:prstTxWarp prst="textNoShape">
              <a:avLst/>
            </a:prstTxWarp>
          </a:bodyPr>
          <a:lstStyle>
            <a:lvl1pPr algn="r" defTabSz="904875" eaLnBrk="1" hangingPunct="1">
              <a:defRPr sz="1200"/>
            </a:lvl1pPr>
          </a:lstStyle>
          <a:p>
            <a:pPr>
              <a:defRPr/>
            </a:pPr>
            <a:fld id="{FF2EC3DE-A9CD-49F2-818B-08AA9A64A7CF}" type="slidenum">
              <a:rPr lang="en-GB" altLang="el-GR"/>
              <a:pPr>
                <a:defRPr/>
              </a:pPr>
              <a:t>‹#›</a:t>
            </a:fld>
            <a:endParaRPr lang="en-GB" altLang="el-GR"/>
          </a:p>
        </p:txBody>
      </p:sp>
    </p:spTree>
    <p:extLst>
      <p:ext uri="{BB962C8B-B14F-4D97-AF65-F5344CB8AC3E}">
        <p14:creationId xmlns:p14="http://schemas.microsoft.com/office/powerpoint/2010/main" val="2996960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B2E95307-4307-4DF2-99B9-73081273E433}"/>
              </a:ext>
            </a:extLst>
          </p:cNvPr>
          <p:cNvSpPr>
            <a:spLocks noGrp="1" noChangeArrowheads="1"/>
          </p:cNvSpPr>
          <p:nvPr>
            <p:ph type="hdr" sz="quarter"/>
          </p:nvPr>
        </p:nvSpPr>
        <p:spPr bwMode="auto">
          <a:xfrm>
            <a:off x="0" y="0"/>
            <a:ext cx="2889250" cy="496888"/>
          </a:xfrm>
          <a:prstGeom prst="rect">
            <a:avLst/>
          </a:prstGeom>
          <a:noFill/>
          <a:ln>
            <a:noFill/>
          </a:ln>
          <a:effectLst/>
        </p:spPr>
        <p:txBody>
          <a:bodyPr vert="horz" wrap="square" lIns="90562" tIns="45281" rIns="90562" bIns="45281" numCol="1" anchor="t" anchorCtr="0" compatLnSpc="1">
            <a:prstTxWarp prst="textNoShape">
              <a:avLst/>
            </a:prstTxWarp>
          </a:bodyPr>
          <a:lstStyle>
            <a:lvl1pPr defTabSz="904875" eaLnBrk="1" hangingPunct="1">
              <a:defRPr sz="1200">
                <a:latin typeface="Arial" charset="0"/>
                <a:cs typeface="Arial" charset="0"/>
              </a:defRPr>
            </a:lvl1pPr>
          </a:lstStyle>
          <a:p>
            <a:pPr>
              <a:defRPr/>
            </a:pPr>
            <a:endParaRPr lang="en-GB"/>
          </a:p>
        </p:txBody>
      </p:sp>
      <p:sp>
        <p:nvSpPr>
          <p:cNvPr id="112643" name="Rectangle 3">
            <a:extLst>
              <a:ext uri="{FF2B5EF4-FFF2-40B4-BE49-F238E27FC236}">
                <a16:creationId xmlns:a16="http://schemas.microsoft.com/office/drawing/2014/main" id="{BCB32ADA-545C-478E-A5BC-2CD6052CD687}"/>
              </a:ext>
            </a:extLst>
          </p:cNvPr>
          <p:cNvSpPr>
            <a:spLocks noGrp="1" noChangeArrowheads="1"/>
          </p:cNvSpPr>
          <p:nvPr>
            <p:ph type="dt" idx="1"/>
          </p:nvPr>
        </p:nvSpPr>
        <p:spPr bwMode="auto">
          <a:xfrm>
            <a:off x="3778250" y="0"/>
            <a:ext cx="2889250" cy="496888"/>
          </a:xfrm>
          <a:prstGeom prst="rect">
            <a:avLst/>
          </a:prstGeom>
          <a:noFill/>
          <a:ln>
            <a:noFill/>
          </a:ln>
          <a:effectLst/>
        </p:spPr>
        <p:txBody>
          <a:bodyPr vert="horz" wrap="square" lIns="90562" tIns="45281" rIns="90562" bIns="45281" numCol="1" anchor="t" anchorCtr="0" compatLnSpc="1">
            <a:prstTxWarp prst="textNoShape">
              <a:avLst/>
            </a:prstTxWarp>
          </a:bodyPr>
          <a:lstStyle>
            <a:lvl1pPr algn="r" defTabSz="904875" eaLnBrk="1" hangingPunct="1">
              <a:defRPr sz="1200">
                <a:latin typeface="Arial" charset="0"/>
                <a:cs typeface="Arial" charset="0"/>
              </a:defRPr>
            </a:lvl1pPr>
          </a:lstStyle>
          <a:p>
            <a:pPr>
              <a:defRPr/>
            </a:pPr>
            <a:endParaRPr lang="en-GB"/>
          </a:p>
        </p:txBody>
      </p:sp>
      <p:sp>
        <p:nvSpPr>
          <p:cNvPr id="4100" name="Rectangle 4">
            <a:extLst>
              <a:ext uri="{FF2B5EF4-FFF2-40B4-BE49-F238E27FC236}">
                <a16:creationId xmlns:a16="http://schemas.microsoft.com/office/drawing/2014/main" id="{D0196EFC-C1B7-4383-BB81-3C09DFE94C0F}"/>
              </a:ext>
            </a:extLst>
          </p:cNvPr>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45" name="Rectangle 5">
            <a:extLst>
              <a:ext uri="{FF2B5EF4-FFF2-40B4-BE49-F238E27FC236}">
                <a16:creationId xmlns:a16="http://schemas.microsoft.com/office/drawing/2014/main" id="{810892B9-9407-45A3-9F60-1989E0CB040A}"/>
              </a:ext>
            </a:extLst>
          </p:cNvPr>
          <p:cNvSpPr>
            <a:spLocks noGrp="1" noChangeArrowheads="1"/>
          </p:cNvSpPr>
          <p:nvPr>
            <p:ph type="body" sz="quarter" idx="3"/>
          </p:nvPr>
        </p:nvSpPr>
        <p:spPr bwMode="auto">
          <a:xfrm>
            <a:off x="666750" y="4716463"/>
            <a:ext cx="5335588" cy="4467225"/>
          </a:xfrm>
          <a:prstGeom prst="rect">
            <a:avLst/>
          </a:prstGeom>
          <a:noFill/>
          <a:ln>
            <a:noFill/>
          </a:ln>
          <a:effectLst/>
        </p:spPr>
        <p:txBody>
          <a:bodyPr vert="horz" wrap="square" lIns="90562" tIns="45281" rIns="90562" bIns="4528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646" name="Rectangle 6">
            <a:extLst>
              <a:ext uri="{FF2B5EF4-FFF2-40B4-BE49-F238E27FC236}">
                <a16:creationId xmlns:a16="http://schemas.microsoft.com/office/drawing/2014/main" id="{D01A21E0-334D-4893-8079-BECC895962DF}"/>
              </a:ext>
            </a:extLst>
          </p:cNvPr>
          <p:cNvSpPr>
            <a:spLocks noGrp="1" noChangeArrowheads="1"/>
          </p:cNvSpPr>
          <p:nvPr>
            <p:ph type="ftr" sz="quarter" idx="4"/>
          </p:nvPr>
        </p:nvSpPr>
        <p:spPr bwMode="auto">
          <a:xfrm>
            <a:off x="0" y="9429750"/>
            <a:ext cx="2889250" cy="496888"/>
          </a:xfrm>
          <a:prstGeom prst="rect">
            <a:avLst/>
          </a:prstGeom>
          <a:noFill/>
          <a:ln>
            <a:noFill/>
          </a:ln>
          <a:effectLst/>
        </p:spPr>
        <p:txBody>
          <a:bodyPr vert="horz" wrap="square" lIns="90562" tIns="45281" rIns="90562" bIns="45281" numCol="1" anchor="b" anchorCtr="0" compatLnSpc="1">
            <a:prstTxWarp prst="textNoShape">
              <a:avLst/>
            </a:prstTxWarp>
          </a:bodyPr>
          <a:lstStyle>
            <a:lvl1pPr defTabSz="904875" eaLnBrk="1" hangingPunct="1">
              <a:defRPr sz="1200">
                <a:latin typeface="Arial" charset="0"/>
                <a:cs typeface="Arial" charset="0"/>
              </a:defRPr>
            </a:lvl1pPr>
          </a:lstStyle>
          <a:p>
            <a:pPr>
              <a:defRPr/>
            </a:pPr>
            <a:endParaRPr lang="en-GB"/>
          </a:p>
        </p:txBody>
      </p:sp>
      <p:sp>
        <p:nvSpPr>
          <p:cNvPr id="112647" name="Rectangle 7">
            <a:extLst>
              <a:ext uri="{FF2B5EF4-FFF2-40B4-BE49-F238E27FC236}">
                <a16:creationId xmlns:a16="http://schemas.microsoft.com/office/drawing/2014/main" id="{1AEACBB1-9ED1-4D41-B206-E11EFE3814DA}"/>
              </a:ext>
            </a:extLst>
          </p:cNvPr>
          <p:cNvSpPr>
            <a:spLocks noGrp="1" noChangeArrowheads="1"/>
          </p:cNvSpPr>
          <p:nvPr>
            <p:ph type="sldNum" sz="quarter" idx="5"/>
          </p:nvPr>
        </p:nvSpPr>
        <p:spPr bwMode="auto">
          <a:xfrm>
            <a:off x="3778250" y="9429750"/>
            <a:ext cx="2889250" cy="496888"/>
          </a:xfrm>
          <a:prstGeom prst="rect">
            <a:avLst/>
          </a:prstGeom>
          <a:noFill/>
          <a:ln>
            <a:noFill/>
          </a:ln>
          <a:effectLst/>
        </p:spPr>
        <p:txBody>
          <a:bodyPr vert="horz" wrap="square" lIns="90562" tIns="45281" rIns="90562" bIns="45281" numCol="1" anchor="b" anchorCtr="0" compatLnSpc="1">
            <a:prstTxWarp prst="textNoShape">
              <a:avLst/>
            </a:prstTxWarp>
          </a:bodyPr>
          <a:lstStyle>
            <a:lvl1pPr algn="r" defTabSz="904875" eaLnBrk="1" hangingPunct="1">
              <a:defRPr sz="1200"/>
            </a:lvl1pPr>
          </a:lstStyle>
          <a:p>
            <a:pPr>
              <a:defRPr/>
            </a:pPr>
            <a:fld id="{DEA25A67-7479-49F0-9987-907BF6DFC027}" type="slidenum">
              <a:rPr lang="en-GB" altLang="el-GR"/>
              <a:pPr>
                <a:defRPr/>
              </a:pPr>
              <a:t>‹#›</a:t>
            </a:fld>
            <a:endParaRPr lang="en-GB" altLang="el-GR"/>
          </a:p>
        </p:txBody>
      </p:sp>
    </p:spTree>
    <p:extLst>
      <p:ext uri="{BB962C8B-B14F-4D97-AF65-F5344CB8AC3E}">
        <p14:creationId xmlns:p14="http://schemas.microsoft.com/office/powerpoint/2010/main" val="23137936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63"/>
            <a:ext cx="9144000" cy="6858000"/>
          </a:xfrm>
          <a:prstGeom prst="rect">
            <a:avLst/>
          </a:prstGeom>
        </p:spPr>
      </p:pic>
      <p:sp>
        <p:nvSpPr>
          <p:cNvPr id="26" name="Subtitle 2">
            <a:extLst>
              <a:ext uri="{FF2B5EF4-FFF2-40B4-BE49-F238E27FC236}">
                <a16:creationId xmlns:a16="http://schemas.microsoft.com/office/drawing/2014/main" id="{34BB4625-D36E-472B-89A4-BF54A9A65056}"/>
              </a:ext>
            </a:extLst>
          </p:cNvPr>
          <p:cNvSpPr txBox="1">
            <a:spLocks/>
          </p:cNvSpPr>
          <p:nvPr/>
        </p:nvSpPr>
        <p:spPr>
          <a:xfrm>
            <a:off x="877888" y="1447800"/>
            <a:ext cx="3800475" cy="409575"/>
          </a:xfrm>
          <a:prstGeom prst="rect">
            <a:avLst/>
          </a:prstGeom>
        </p:spPr>
        <p:txBody>
          <a:bodyP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defRPr/>
            </a:pPr>
            <a:endParaRPr lang="en-US" dirty="0"/>
          </a:p>
        </p:txBody>
      </p:sp>
      <p:sp>
        <p:nvSpPr>
          <p:cNvPr id="2" name="Title 1"/>
          <p:cNvSpPr>
            <a:spLocks noGrp="1"/>
          </p:cNvSpPr>
          <p:nvPr>
            <p:ph type="ctrTitle"/>
          </p:nvPr>
        </p:nvSpPr>
        <p:spPr>
          <a:xfrm>
            <a:off x="878642" y="2132856"/>
            <a:ext cx="3847594" cy="3384376"/>
          </a:xfrm>
        </p:spPr>
        <p:txBody>
          <a:bodyPr anchor="t"/>
          <a:lstStyle>
            <a:lvl1pPr>
              <a:defRPr sz="3200" b="1" baseline="0">
                <a:solidFill>
                  <a:srgbClr val="4F7BB2"/>
                </a:solidFill>
              </a:defRPr>
            </a:lvl1pPr>
          </a:lstStyle>
          <a:p>
            <a:endParaRPr lang="en-US" dirty="0"/>
          </a:p>
        </p:txBody>
      </p:sp>
      <p:sp>
        <p:nvSpPr>
          <p:cNvPr id="24" name="Text Placeholder 23"/>
          <p:cNvSpPr>
            <a:spLocks noGrp="1"/>
          </p:cNvSpPr>
          <p:nvPr>
            <p:ph type="body" sz="quarter" idx="13"/>
          </p:nvPr>
        </p:nvSpPr>
        <p:spPr>
          <a:xfrm>
            <a:off x="877888" y="1268412"/>
            <a:ext cx="3848348" cy="746051"/>
          </a:xfrm>
        </p:spPr>
        <p:txBody>
          <a:bodyPr anchor="b"/>
          <a:lstStyle>
            <a:lvl1pPr marL="0" indent="0">
              <a:buNone/>
              <a:defRPr baseline="0">
                <a:solidFill>
                  <a:schemeClr val="tx1"/>
                </a:solidFill>
              </a:defRPr>
            </a:lvl1pPr>
          </a:lstStyle>
          <a:p>
            <a:pPr lvl="0"/>
            <a:endParaRPr lang="en-US" dirty="0"/>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932040" y="1206209"/>
            <a:ext cx="3096344" cy="4311024"/>
          </a:xfrm>
          <a:prstGeom prst="rect">
            <a:avLst/>
          </a:prstGeom>
          <a:ln>
            <a:solidFill>
              <a:srgbClr val="4F7BB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896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864382" y="2489200"/>
            <a:ext cx="7605542" cy="3530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A1432FE-9C5D-445A-9190-B8995C01BAE0}"/>
              </a:ext>
            </a:extLst>
          </p:cNvPr>
          <p:cNvSpPr>
            <a:spLocks noGrp="1"/>
          </p:cNvSpPr>
          <p:nvPr>
            <p:ph type="sldNum" sz="quarter" idx="12"/>
          </p:nvPr>
        </p:nvSpPr>
        <p:spPr/>
        <p:txBody>
          <a:bodyPr/>
          <a:lstStyle>
            <a:lvl1pPr>
              <a:defRPr/>
            </a:lvl1pPr>
          </a:lstStyle>
          <a:p>
            <a:pPr>
              <a:defRPr/>
            </a:pPr>
            <a:fld id="{EAAAB618-6913-4EF2-9F57-31E199F82E40}" type="slidenum">
              <a:rPr lang="en-US" altLang="el-GR"/>
              <a:pPr>
                <a:defRPr/>
              </a:pPr>
              <a:t>‹#›</a:t>
            </a:fld>
            <a:endParaRPr lang="en-US" altLang="el-GR"/>
          </a:p>
        </p:txBody>
      </p:sp>
      <p:sp>
        <p:nvSpPr>
          <p:cNvPr id="7" name="Date Placeholder 3">
            <a:extLst>
              <a:ext uri="{FF2B5EF4-FFF2-40B4-BE49-F238E27FC236}">
                <a16:creationId xmlns:a16="http://schemas.microsoft.com/office/drawing/2014/main" id="{38580DEC-72A1-4602-8763-29D910DA1B3F}"/>
              </a:ext>
            </a:extLst>
          </p:cNvPr>
          <p:cNvSpPr>
            <a:spLocks noGrp="1"/>
          </p:cNvSpPr>
          <p:nvPr>
            <p:ph type="dt" sz="half" idx="2"/>
          </p:nvPr>
        </p:nvSpPr>
        <p:spPr>
          <a:xfrm>
            <a:off x="7380312" y="6365875"/>
            <a:ext cx="1184251" cy="228600"/>
          </a:xfrm>
          <a:prstGeom prst="rect">
            <a:avLst/>
          </a:prstGeom>
        </p:spPr>
        <p:txBody>
          <a:bodyPr vert="horz" lIns="91440" tIns="45720" rIns="91440" bIns="45720" rtlCol="0" anchor="b"/>
          <a:lstStyle>
            <a:lvl1pPr algn="r">
              <a:defRPr sz="900" b="1" i="0">
                <a:solidFill>
                  <a:schemeClr val="tx1"/>
                </a:solidFill>
              </a:defRPr>
            </a:lvl1pPr>
          </a:lstStyle>
          <a:p>
            <a:pPr>
              <a:defRPr/>
            </a:pPr>
            <a:r>
              <a:rPr lang="en-US" b="0" dirty="0"/>
              <a:t>© GUTENBERG</a:t>
            </a:r>
            <a:endParaRPr lang="en-US" dirty="0"/>
          </a:p>
        </p:txBody>
      </p:sp>
      <p:sp>
        <p:nvSpPr>
          <p:cNvPr id="8" name="Footer Placeholder 4">
            <a:extLst>
              <a:ext uri="{FF2B5EF4-FFF2-40B4-BE49-F238E27FC236}">
                <a16:creationId xmlns:a16="http://schemas.microsoft.com/office/drawing/2014/main" id="{79F40BDC-F3E2-449E-AABA-5739F1D7554E}"/>
              </a:ext>
            </a:extLst>
          </p:cNvPr>
          <p:cNvSpPr>
            <a:spLocks noGrp="1"/>
          </p:cNvSpPr>
          <p:nvPr>
            <p:ph type="ftr" sz="quarter" idx="3"/>
          </p:nvPr>
        </p:nvSpPr>
        <p:spPr>
          <a:xfrm>
            <a:off x="590550" y="6365875"/>
            <a:ext cx="6717754" cy="228600"/>
          </a:xfrm>
          <a:prstGeom prst="rect">
            <a:avLst/>
          </a:prstGeom>
        </p:spPr>
        <p:txBody>
          <a:bodyPr vert="horz" lIns="91440" tIns="45720" rIns="91440" bIns="45720" rtlCol="0" anchor="b"/>
          <a:lstStyle>
            <a:lvl1pPr algn="l">
              <a:defRPr sz="900" b="0" i="0">
                <a:solidFill>
                  <a:schemeClr val="accent1">
                    <a:lumMod val="25000"/>
                  </a:schemeClr>
                </a:solidFill>
              </a:defRPr>
            </a:lvl1pPr>
          </a:lstStyle>
          <a:p>
            <a:pPr>
              <a:defRPr/>
            </a:pPr>
            <a:r>
              <a:rPr lang="el-GR" dirty="0"/>
              <a:t>Πέτρος  Λ. Ρούσσος, Γιάννης Τσαούσης – Στατιστική εφαρμοσμένη στις Κοινωνικές </a:t>
            </a:r>
            <a:r>
              <a:rPr lang="en-US" dirty="0"/>
              <a:t>E</a:t>
            </a:r>
            <a:r>
              <a:rPr lang="el-GR" dirty="0" err="1"/>
              <a:t>πιστήμες</a:t>
            </a:r>
            <a:r>
              <a:rPr lang="el-GR" dirty="0"/>
              <a:t> με τη χρήση του </a:t>
            </a:r>
            <a:r>
              <a:rPr lang="en-US" dirty="0"/>
              <a:t>SPSS </a:t>
            </a:r>
            <a:r>
              <a:rPr lang="el-GR" dirty="0"/>
              <a:t>και του </a:t>
            </a:r>
            <a:r>
              <a:rPr lang="en-US" dirty="0"/>
              <a:t>R</a:t>
            </a:r>
          </a:p>
        </p:txBody>
      </p:sp>
    </p:spTree>
    <p:extLst>
      <p:ext uri="{BB962C8B-B14F-4D97-AF65-F5344CB8AC3E}">
        <p14:creationId xmlns:p14="http://schemas.microsoft.com/office/powerpoint/2010/main" val="1839808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3D47412A-7669-48AA-AE98-821AE7385A50}"/>
              </a:ext>
            </a:extLst>
          </p:cNvPr>
          <p:cNvSpPr>
            <a:spLocks noGrp="1"/>
          </p:cNvSpPr>
          <p:nvPr>
            <p:ph type="sldNum" sz="quarter" idx="12"/>
          </p:nvPr>
        </p:nvSpPr>
        <p:spPr/>
        <p:txBody>
          <a:bodyPr/>
          <a:lstStyle>
            <a:lvl1pPr>
              <a:defRPr/>
            </a:lvl1pPr>
          </a:lstStyle>
          <a:p>
            <a:pPr>
              <a:defRPr/>
            </a:pPr>
            <a:fld id="{922C9089-2D7C-404C-9FE3-1F5138143BB9}" type="slidenum">
              <a:rPr lang="en-US" altLang="el-GR"/>
              <a:pPr>
                <a:defRPr/>
              </a:pPr>
              <a:t>‹#›</a:t>
            </a:fld>
            <a:endParaRPr lang="en-US" altLang="el-GR"/>
          </a:p>
        </p:txBody>
      </p:sp>
      <p:sp>
        <p:nvSpPr>
          <p:cNvPr id="8" name="Date Placeholder 3">
            <a:extLst>
              <a:ext uri="{FF2B5EF4-FFF2-40B4-BE49-F238E27FC236}">
                <a16:creationId xmlns:a16="http://schemas.microsoft.com/office/drawing/2014/main" id="{38580DEC-72A1-4602-8763-29D910DA1B3F}"/>
              </a:ext>
            </a:extLst>
          </p:cNvPr>
          <p:cNvSpPr>
            <a:spLocks noGrp="1"/>
          </p:cNvSpPr>
          <p:nvPr>
            <p:ph type="dt" sz="half" idx="13"/>
          </p:nvPr>
        </p:nvSpPr>
        <p:spPr>
          <a:xfrm>
            <a:off x="7380312" y="6365875"/>
            <a:ext cx="1184251" cy="228600"/>
          </a:xfrm>
          <a:prstGeom prst="rect">
            <a:avLst/>
          </a:prstGeom>
        </p:spPr>
        <p:txBody>
          <a:bodyPr vert="horz" lIns="91440" tIns="45720" rIns="91440" bIns="45720" rtlCol="0" anchor="b"/>
          <a:lstStyle>
            <a:lvl1pPr algn="r">
              <a:defRPr sz="900" b="1" i="0">
                <a:solidFill>
                  <a:schemeClr val="tx1"/>
                </a:solidFill>
              </a:defRPr>
            </a:lvl1pPr>
          </a:lstStyle>
          <a:p>
            <a:pPr>
              <a:defRPr/>
            </a:pPr>
            <a:r>
              <a:rPr lang="en-US" b="0" dirty="0"/>
              <a:t>© GUTENBERG</a:t>
            </a:r>
            <a:endParaRPr lang="en-US" dirty="0"/>
          </a:p>
        </p:txBody>
      </p:sp>
      <p:sp>
        <p:nvSpPr>
          <p:cNvPr id="9" name="Footer Placeholder 4">
            <a:extLst>
              <a:ext uri="{FF2B5EF4-FFF2-40B4-BE49-F238E27FC236}">
                <a16:creationId xmlns:a16="http://schemas.microsoft.com/office/drawing/2014/main" id="{79F40BDC-F3E2-449E-AABA-5739F1D7554E}"/>
              </a:ext>
            </a:extLst>
          </p:cNvPr>
          <p:cNvSpPr>
            <a:spLocks noGrp="1"/>
          </p:cNvSpPr>
          <p:nvPr>
            <p:ph type="ftr" sz="quarter" idx="3"/>
          </p:nvPr>
        </p:nvSpPr>
        <p:spPr>
          <a:xfrm>
            <a:off x="590550" y="6365875"/>
            <a:ext cx="6717754" cy="228600"/>
          </a:xfrm>
          <a:prstGeom prst="rect">
            <a:avLst/>
          </a:prstGeom>
        </p:spPr>
        <p:txBody>
          <a:bodyPr vert="horz" lIns="91440" tIns="45720" rIns="91440" bIns="45720" rtlCol="0" anchor="b"/>
          <a:lstStyle>
            <a:lvl1pPr algn="l">
              <a:defRPr sz="900" b="0" i="0">
                <a:solidFill>
                  <a:schemeClr val="accent1">
                    <a:lumMod val="25000"/>
                  </a:schemeClr>
                </a:solidFill>
              </a:defRPr>
            </a:lvl1pPr>
          </a:lstStyle>
          <a:p>
            <a:pPr>
              <a:defRPr/>
            </a:pPr>
            <a:r>
              <a:rPr lang="el-GR" dirty="0"/>
              <a:t>Πέτρος  Λ. Ρούσσος, Γιάννης Τσαούσης – Στατιστική εφαρμοσμένη στις Κοινωνικές </a:t>
            </a:r>
            <a:r>
              <a:rPr lang="en-US" dirty="0"/>
              <a:t>E</a:t>
            </a:r>
            <a:r>
              <a:rPr lang="el-GR" dirty="0" err="1"/>
              <a:t>πιστήμες</a:t>
            </a:r>
            <a:r>
              <a:rPr lang="el-GR" dirty="0"/>
              <a:t> με τη χρήση του </a:t>
            </a:r>
            <a:r>
              <a:rPr lang="en-US" dirty="0"/>
              <a:t>SPSS </a:t>
            </a:r>
            <a:r>
              <a:rPr lang="el-GR" dirty="0"/>
              <a:t>και του </a:t>
            </a:r>
            <a:r>
              <a:rPr lang="en-US" dirty="0"/>
              <a:t>R</a:t>
            </a:r>
          </a:p>
        </p:txBody>
      </p:sp>
    </p:spTree>
    <p:extLst>
      <p:ext uri="{BB962C8B-B14F-4D97-AF65-F5344CB8AC3E}">
        <p14:creationId xmlns:p14="http://schemas.microsoft.com/office/powerpoint/2010/main" val="388418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FD34DB-3756-9407-1513-106936DFCEB5}"/>
              </a:ext>
            </a:extLst>
          </p:cNvPr>
          <p:cNvSpPr>
            <a:spLocks noGrp="1"/>
          </p:cNvSpPr>
          <p:nvPr>
            <p:ph type="title"/>
          </p:nvPr>
        </p:nvSpPr>
        <p:spPr/>
        <p:txBody>
          <a:bodyPr/>
          <a:lstStyle/>
          <a:p>
            <a:r>
              <a:rPr lang="el-GR"/>
              <a:t>Κάντε κλικ για να επεξεργαστείτε τον τίτλο υποδείγματος</a:t>
            </a:r>
          </a:p>
        </p:txBody>
      </p:sp>
    </p:spTree>
    <p:extLst>
      <p:ext uri="{BB962C8B-B14F-4D97-AF65-F5344CB8AC3E}">
        <p14:creationId xmlns:p14="http://schemas.microsoft.com/office/powerpoint/2010/main" val="125817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12221E-42DE-86B6-693C-413B7B286FA2}"/>
              </a:ext>
            </a:extLst>
          </p:cNvPr>
          <p:cNvSpPr>
            <a:spLocks noGrp="1"/>
          </p:cNvSpPr>
          <p:nvPr>
            <p:ph type="title"/>
          </p:nvPr>
        </p:nvSpPr>
        <p:spPr>
          <a:xfrm>
            <a:off x="539750" y="333375"/>
            <a:ext cx="8135938" cy="1143000"/>
          </a:xfrm>
        </p:spPr>
        <p:txBody>
          <a:bodyPr/>
          <a:lstStyle/>
          <a:p>
            <a:r>
              <a:rPr lang="el-GR"/>
              <a:t>Κάντε κλικ για να επεξεργαστείτε τον τίτλο υποδείγματος</a:t>
            </a:r>
          </a:p>
        </p:txBody>
      </p:sp>
      <p:sp>
        <p:nvSpPr>
          <p:cNvPr id="3" name="Θέση πίνακα 2">
            <a:extLst>
              <a:ext uri="{FF2B5EF4-FFF2-40B4-BE49-F238E27FC236}">
                <a16:creationId xmlns:a16="http://schemas.microsoft.com/office/drawing/2014/main" id="{840D82D4-F173-61D6-C56B-E5E41768CD06}"/>
              </a:ext>
            </a:extLst>
          </p:cNvPr>
          <p:cNvSpPr>
            <a:spLocks noGrp="1"/>
          </p:cNvSpPr>
          <p:nvPr>
            <p:ph type="tbl" idx="1"/>
          </p:nvPr>
        </p:nvSpPr>
        <p:spPr>
          <a:xfrm>
            <a:off x="539750" y="1844675"/>
            <a:ext cx="8135938" cy="4321175"/>
          </a:xfrm>
        </p:spPr>
        <p:txBody>
          <a:bodyPr/>
          <a:lstStyle/>
          <a:p>
            <a:endParaRPr lang="el-GR"/>
          </a:p>
        </p:txBody>
      </p:sp>
    </p:spTree>
    <p:extLst>
      <p:ext uri="{BB962C8B-B14F-4D97-AF65-F5344CB8AC3E}">
        <p14:creationId xmlns:p14="http://schemas.microsoft.com/office/powerpoint/2010/main" val="559014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8" name="Title Placeholder 1">
            <a:extLst>
              <a:ext uri="{FF2B5EF4-FFF2-40B4-BE49-F238E27FC236}">
                <a16:creationId xmlns:a16="http://schemas.microsoft.com/office/drawing/2014/main" id="{1DAD1BF0-A287-49C9-A418-D0F1E57BDD5B}"/>
              </a:ext>
            </a:extLst>
          </p:cNvPr>
          <p:cNvSpPr>
            <a:spLocks noGrp="1" noChangeArrowheads="1"/>
          </p:cNvSpPr>
          <p:nvPr>
            <p:ph type="title"/>
          </p:nvPr>
        </p:nvSpPr>
        <p:spPr bwMode="gray">
          <a:xfrm>
            <a:off x="866775" y="927100"/>
            <a:ext cx="63452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9" name="Text Placeholder 2">
            <a:extLst>
              <a:ext uri="{FF2B5EF4-FFF2-40B4-BE49-F238E27FC236}">
                <a16:creationId xmlns:a16="http://schemas.microsoft.com/office/drawing/2014/main" id="{753045AF-CCED-468B-9F7D-57285A7E0001}"/>
              </a:ext>
            </a:extLst>
          </p:cNvPr>
          <p:cNvSpPr>
            <a:spLocks noGrp="1" noChangeArrowheads="1"/>
          </p:cNvSpPr>
          <p:nvPr>
            <p:ph type="body" idx="1"/>
          </p:nvPr>
        </p:nvSpPr>
        <p:spPr bwMode="auto">
          <a:xfrm>
            <a:off x="863600" y="2489200"/>
            <a:ext cx="63468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38580DEC-72A1-4602-8763-29D910DA1B3F}"/>
              </a:ext>
            </a:extLst>
          </p:cNvPr>
          <p:cNvSpPr>
            <a:spLocks noGrp="1"/>
          </p:cNvSpPr>
          <p:nvPr>
            <p:ph type="dt" sz="half" idx="2"/>
          </p:nvPr>
        </p:nvSpPr>
        <p:spPr>
          <a:xfrm>
            <a:off x="7380312" y="6365875"/>
            <a:ext cx="1184251" cy="228600"/>
          </a:xfrm>
          <a:prstGeom prst="rect">
            <a:avLst/>
          </a:prstGeom>
        </p:spPr>
        <p:txBody>
          <a:bodyPr vert="horz" lIns="91440" tIns="45720" rIns="91440" bIns="45720" rtlCol="0" anchor="b"/>
          <a:lstStyle>
            <a:lvl1pPr algn="r">
              <a:defRPr sz="900" b="1" i="0">
                <a:solidFill>
                  <a:schemeClr val="tx1"/>
                </a:solidFill>
              </a:defRPr>
            </a:lvl1pPr>
          </a:lstStyle>
          <a:p>
            <a:pPr>
              <a:defRPr/>
            </a:pPr>
            <a:r>
              <a:rPr lang="en-US" b="0" dirty="0"/>
              <a:t>© GUTENBERG</a:t>
            </a:r>
            <a:endParaRPr lang="en-US" dirty="0"/>
          </a:p>
        </p:txBody>
      </p:sp>
      <p:sp>
        <p:nvSpPr>
          <p:cNvPr id="5" name="Footer Placeholder 4">
            <a:extLst>
              <a:ext uri="{FF2B5EF4-FFF2-40B4-BE49-F238E27FC236}">
                <a16:creationId xmlns:a16="http://schemas.microsoft.com/office/drawing/2014/main" id="{79F40BDC-F3E2-449E-AABA-5739F1D7554E}"/>
              </a:ext>
            </a:extLst>
          </p:cNvPr>
          <p:cNvSpPr>
            <a:spLocks noGrp="1"/>
          </p:cNvSpPr>
          <p:nvPr>
            <p:ph type="ftr" sz="quarter" idx="3"/>
          </p:nvPr>
        </p:nvSpPr>
        <p:spPr>
          <a:xfrm>
            <a:off x="590550" y="6365875"/>
            <a:ext cx="6717754" cy="228600"/>
          </a:xfrm>
          <a:prstGeom prst="rect">
            <a:avLst/>
          </a:prstGeom>
        </p:spPr>
        <p:txBody>
          <a:bodyPr vert="horz" lIns="91440" tIns="45720" rIns="91440" bIns="45720" rtlCol="0" anchor="b"/>
          <a:lstStyle>
            <a:lvl1pPr algn="l">
              <a:defRPr sz="900" b="0" i="0">
                <a:solidFill>
                  <a:schemeClr val="accent1">
                    <a:lumMod val="25000"/>
                  </a:schemeClr>
                </a:solidFill>
              </a:defRPr>
            </a:lvl1pPr>
          </a:lstStyle>
          <a:p>
            <a:pPr>
              <a:defRPr/>
            </a:pPr>
            <a:r>
              <a:rPr lang="el-GR" dirty="0"/>
              <a:t>Πέτρος  Λ. Ρούσσος, Γιάννης Τσαούσης – Στατιστική εφαρμοσμένη στις Κοινωνικές </a:t>
            </a:r>
            <a:r>
              <a:rPr lang="en-US" dirty="0"/>
              <a:t>E</a:t>
            </a:r>
            <a:r>
              <a:rPr lang="el-GR" dirty="0" err="1"/>
              <a:t>πιστήμες</a:t>
            </a:r>
            <a:r>
              <a:rPr lang="el-GR" dirty="0"/>
              <a:t> με τη χρήση του </a:t>
            </a:r>
            <a:r>
              <a:rPr lang="en-US" dirty="0"/>
              <a:t>SPSS </a:t>
            </a:r>
            <a:r>
              <a:rPr lang="el-GR" dirty="0"/>
              <a:t>και του </a:t>
            </a:r>
            <a:r>
              <a:rPr lang="en-US" dirty="0"/>
              <a:t>R</a:t>
            </a:r>
          </a:p>
        </p:txBody>
      </p:sp>
      <p:sp>
        <p:nvSpPr>
          <p:cNvPr id="26" name="Rectangle 25">
            <a:extLst>
              <a:ext uri="{FF2B5EF4-FFF2-40B4-BE49-F238E27FC236}">
                <a16:creationId xmlns:a16="http://schemas.microsoft.com/office/drawing/2014/main" id="{F151FE55-87D4-4F21-BE5D-DAB0E1AE823A}"/>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a:extLst>
              <a:ext uri="{FF2B5EF4-FFF2-40B4-BE49-F238E27FC236}">
                <a16:creationId xmlns:a16="http://schemas.microsoft.com/office/drawing/2014/main" id="{77FA2424-CD0D-48A6-B127-5D4887D55ABB}"/>
              </a:ext>
            </a:extLst>
          </p:cNvPr>
          <p:cNvSpPr>
            <a:spLocks noGrp="1"/>
          </p:cNvSpPr>
          <p:nvPr>
            <p:ph type="sldNum" sz="quarter" idx="4"/>
          </p:nvPr>
        </p:nvSpPr>
        <p:spPr bwMode="gray">
          <a:xfrm>
            <a:off x="7678738" y="295275"/>
            <a:ext cx="790575"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rgbClr val="595959"/>
                </a:solidFill>
              </a:defRPr>
            </a:lvl1pPr>
          </a:lstStyle>
          <a:p>
            <a:pPr>
              <a:defRPr/>
            </a:pPr>
            <a:fld id="{64D36931-E4AE-43D0-8915-62CDB481E568}"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822" r:id="rId1"/>
    <p:sldLayoutId id="2147483815" r:id="rId2"/>
    <p:sldLayoutId id="2147483817" r:id="rId3"/>
    <p:sldLayoutId id="2147483823" r:id="rId4"/>
    <p:sldLayoutId id="2147483824" r:id="rId5"/>
  </p:sldLayoutIdLst>
  <p:hf hdr="0" ftr="0" dt="0"/>
  <p:txStyles>
    <p:titleStyle>
      <a:lvl1pPr algn="l" defTabSz="457200" rtl="0" eaLnBrk="0" fontAlgn="base" hangingPunct="0">
        <a:spcBef>
          <a:spcPct val="0"/>
        </a:spcBef>
        <a:spcAft>
          <a:spcPct val="0"/>
        </a:spcAft>
        <a:defRPr sz="3200" b="1" kern="1200">
          <a:solidFill>
            <a:srgbClr val="4F7BB2"/>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Calibri Light" panose="020F0302020204030204" pitchFamily="34" charset="0"/>
        </a:defRPr>
      </a:lvl2pPr>
      <a:lvl3pPr algn="l" defTabSz="457200" rtl="0" eaLnBrk="0" fontAlgn="base" hangingPunct="0">
        <a:spcBef>
          <a:spcPct val="0"/>
        </a:spcBef>
        <a:spcAft>
          <a:spcPct val="0"/>
        </a:spcAft>
        <a:defRPr sz="3200">
          <a:solidFill>
            <a:schemeClr val="bg1"/>
          </a:solidFill>
          <a:latin typeface="Calibri Light" panose="020F0302020204030204" pitchFamily="34" charset="0"/>
        </a:defRPr>
      </a:lvl3pPr>
      <a:lvl4pPr algn="l" defTabSz="457200" rtl="0" eaLnBrk="0" fontAlgn="base" hangingPunct="0">
        <a:spcBef>
          <a:spcPct val="0"/>
        </a:spcBef>
        <a:spcAft>
          <a:spcPct val="0"/>
        </a:spcAft>
        <a:defRPr sz="3200">
          <a:solidFill>
            <a:schemeClr val="bg1"/>
          </a:solidFill>
          <a:latin typeface="Calibri Light" panose="020F0302020204030204" pitchFamily="34" charset="0"/>
        </a:defRPr>
      </a:lvl4pPr>
      <a:lvl5pPr algn="l" defTabSz="457200" rtl="0" eaLnBrk="0" fontAlgn="base" hangingPunct="0">
        <a:spcBef>
          <a:spcPct val="0"/>
        </a:spcBef>
        <a:spcAft>
          <a:spcPct val="0"/>
        </a:spcAft>
        <a:defRPr sz="3200">
          <a:solidFill>
            <a:schemeClr val="bg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a:extLst>
              <a:ext uri="{FF2B5EF4-FFF2-40B4-BE49-F238E27FC236}">
                <a16:creationId xmlns:a16="http://schemas.microsoft.com/office/drawing/2014/main" id="{90ECB17A-DC05-446E-9D1B-56254D1D8D07}"/>
              </a:ext>
            </a:extLst>
          </p:cNvPr>
          <p:cNvSpPr>
            <a:spLocks noGrp="1" noChangeArrowheads="1"/>
          </p:cNvSpPr>
          <p:nvPr>
            <p:ph type="ctrTitle"/>
          </p:nvPr>
        </p:nvSpPr>
        <p:spPr/>
        <p:txBody>
          <a:bodyPr/>
          <a:lstStyle/>
          <a:p>
            <a:r>
              <a:rPr lang="el-GR" altLang="en-US" sz="4000" dirty="0"/>
              <a:t>Σύγκριση συχνοτήτων κατηγοριών: Το χ</a:t>
            </a:r>
            <a:r>
              <a:rPr lang="el-GR" altLang="en-US" sz="4000" baseline="30000" dirty="0"/>
              <a:t>2</a:t>
            </a:r>
            <a:endParaRPr lang="en-US" altLang="en-US" sz="4000" baseline="30000" dirty="0"/>
          </a:p>
        </p:txBody>
      </p:sp>
      <p:sp>
        <p:nvSpPr>
          <p:cNvPr id="10244" name="Rectangle 3">
            <a:extLst>
              <a:ext uri="{FF2B5EF4-FFF2-40B4-BE49-F238E27FC236}">
                <a16:creationId xmlns:a16="http://schemas.microsoft.com/office/drawing/2014/main" id="{EDBD9228-FF3E-428E-B65A-3E489F3E721C}"/>
              </a:ext>
            </a:extLst>
          </p:cNvPr>
          <p:cNvSpPr>
            <a:spLocks noGrp="1" noChangeArrowheads="1"/>
          </p:cNvSpPr>
          <p:nvPr>
            <p:ph type="body" sz="quarter" idx="13"/>
          </p:nvPr>
        </p:nvSpPr>
        <p:spPr/>
        <p:txBody>
          <a:bodyPr/>
          <a:lstStyle/>
          <a:p>
            <a:endParaRPr lang="en-GB" altLang="en-US" dirty="0"/>
          </a:p>
          <a:p>
            <a:r>
              <a:rPr lang="el-GR" altLang="en-US" sz="2800" b="1" dirty="0">
                <a:solidFill>
                  <a:srgbClr val="FF6600"/>
                </a:solidFill>
              </a:rPr>
              <a:t>Κεφάλαιο 9</a:t>
            </a:r>
            <a:endParaRPr lang="en-GB" altLang="en-US" sz="2800" b="1" dirty="0">
              <a:solidFill>
                <a:srgbClr val="FF66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73A8C9A-20F8-0AEE-7CB6-4DEDA1CB9FD9}"/>
              </a:ext>
            </a:extLst>
          </p:cNvPr>
          <p:cNvSpPr>
            <a:spLocks noGrp="1" noChangeArrowheads="1"/>
          </p:cNvSpPr>
          <p:nvPr>
            <p:ph type="title"/>
          </p:nvPr>
        </p:nvSpPr>
        <p:spPr>
          <a:xfrm>
            <a:off x="683568" y="67945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l-GR" altLang="el-GR" dirty="0"/>
              <a:t>Ένα παράδειγμα</a:t>
            </a:r>
          </a:p>
        </p:txBody>
      </p:sp>
      <p:sp>
        <p:nvSpPr>
          <p:cNvPr id="22531" name="Rectangle 3">
            <a:extLst>
              <a:ext uri="{FF2B5EF4-FFF2-40B4-BE49-F238E27FC236}">
                <a16:creationId xmlns:a16="http://schemas.microsoft.com/office/drawing/2014/main" id="{CBC4B44A-11DF-56BC-5B61-38176DCE56C7}"/>
              </a:ext>
            </a:extLst>
          </p:cNvPr>
          <p:cNvSpPr>
            <a:spLocks noGrp="1" noChangeArrowheads="1"/>
          </p:cNvSpPr>
          <p:nvPr>
            <p:ph type="body" idx="1"/>
          </p:nvPr>
        </p:nvSpPr>
        <p:spPr>
          <a:xfrm>
            <a:off x="250825" y="2204864"/>
            <a:ext cx="8642350" cy="4464224"/>
          </a:xfrm>
        </p:spPr>
        <p:txBody>
          <a:bodyPr/>
          <a:lstStyle/>
          <a:p>
            <a:pPr>
              <a:lnSpc>
                <a:spcPct val="120000"/>
              </a:lnSpc>
            </a:pPr>
            <a:r>
              <a:rPr lang="el-GR" altLang="el-GR" dirty="0"/>
              <a:t>Ένας ερευνητής θέλει να ελέγξει αν μια μέθοδος διδασκαλίας είναι αποτελεσματικότερη από τον παραδοσιακό τρόπο διδασκαλίας. Για τον σκοπό αυτό επιλέγει δύο τμήματα μιας τάξης ενός σχολείου και ζητάει από ένα δάσκαλο να διδάξει στο πρώτο τμήμα (το οποίο αποτελείται από 44 μαθητές) ένα γνωστικό αντικείμενο με τη νέα μέθοδο διδασκαλίας και στο δεύτερο τμήμα (που αποτελείται από 42 μαθητές) το ίδιο γνωστικό αντικείμενο χρησιμοποιώντας την παραδοσιακή μέθοδο διδασκαλίας.</a:t>
            </a:r>
            <a:endParaRPr lang="el-GR" altLang="el-GR" b="1" dirty="0"/>
          </a:p>
          <a:p>
            <a:pPr>
              <a:lnSpc>
                <a:spcPct val="120000"/>
              </a:lnSpc>
            </a:pPr>
            <a:r>
              <a:rPr lang="el-GR" altLang="el-GR" dirty="0"/>
              <a:t>Μετά την ολοκλήρωση της διδασκαλίας και στα δύο τμήματα, ο ερευνητής υποβάλλει τους μαθητές και των δύο τμημάτων στην ίδια γραπτή δοκιμασία για τον έλεγχο της κατανόησης του γνωστικού αντικειμένου που διδάχτηκαν.</a:t>
            </a:r>
          </a:p>
          <a:p>
            <a:pPr>
              <a:lnSpc>
                <a:spcPct val="120000"/>
              </a:lnSpc>
            </a:pPr>
            <a:r>
              <a:rPr lang="el-GR" altLang="el-GR" dirty="0"/>
              <a:t>Η γραπτή αυτή δοκιμασία δίνει στον ερευνητή τη δυνατότητα να κατηγοριοποιήσει την επίδοση των μαθητών ως: α) χαμηλή, β) μέτρια, ή γ) υψηλή. </a:t>
            </a:r>
          </a:p>
        </p:txBody>
      </p:sp>
      <p:sp>
        <p:nvSpPr>
          <p:cNvPr id="2" name="Slide Number Placeholder 3">
            <a:extLst>
              <a:ext uri="{FF2B5EF4-FFF2-40B4-BE49-F238E27FC236}">
                <a16:creationId xmlns:a16="http://schemas.microsoft.com/office/drawing/2014/main" id="{4DACF30D-8466-50B6-CAE8-01C209E5F007}"/>
              </a:ext>
            </a:extLst>
          </p:cNvPr>
          <p:cNvSpPr>
            <a:spLocks noGrp="1"/>
          </p:cNvSpPr>
          <p:nvPr>
            <p:ph type="sldNum" sz="quarter" idx="12"/>
          </p:nvPr>
        </p:nvSpPr>
        <p:spPr>
          <a:xfrm>
            <a:off x="7678738" y="295275"/>
            <a:ext cx="790575" cy="768350"/>
          </a:xfrm>
        </p:spPr>
        <p:txBody>
          <a:bodyPr wrap="square" anchor="b">
            <a:normAutofit/>
          </a:bodyPr>
          <a:lstStyle/>
          <a:p>
            <a:pPr>
              <a:spcAft>
                <a:spcPts val="600"/>
              </a:spcAft>
              <a:defRPr/>
            </a:pPr>
            <a:fld id="{EAAAB618-6913-4EF2-9F57-31E199F82E40}" type="slidenum">
              <a:rPr lang="en-US" altLang="el-GR" smtClean="0">
                <a:latin typeface="+mn-lt"/>
              </a:rPr>
              <a:pPr>
                <a:spcAft>
                  <a:spcPts val="600"/>
                </a:spcAft>
                <a:defRPr/>
              </a:pPr>
              <a:t>10</a:t>
            </a:fld>
            <a:endParaRPr lang="en-US" altLang="el-GR"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D7DE4B5-5623-E842-1055-CA9537BE08ED}"/>
              </a:ext>
            </a:extLst>
          </p:cNvPr>
          <p:cNvSpPr>
            <a:spLocks noGrp="1" noChangeArrowheads="1"/>
          </p:cNvSpPr>
          <p:nvPr>
            <p:ph type="title"/>
          </p:nvPr>
        </p:nvSpPr>
        <p:spPr>
          <a:xfrm>
            <a:off x="539552" y="620688"/>
            <a:ext cx="8135938"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l-GR" altLang="el-GR" dirty="0"/>
              <a:t>Τα δεδομένα</a:t>
            </a:r>
          </a:p>
        </p:txBody>
      </p:sp>
      <p:sp>
        <p:nvSpPr>
          <p:cNvPr id="2" name="Slide Number Placeholder 3">
            <a:extLst>
              <a:ext uri="{FF2B5EF4-FFF2-40B4-BE49-F238E27FC236}">
                <a16:creationId xmlns:a16="http://schemas.microsoft.com/office/drawing/2014/main" id="{D9A1D276-F512-1DCB-71B8-C0FA2118B6DE}"/>
              </a:ext>
            </a:extLst>
          </p:cNvPr>
          <p:cNvSpPr txBox="1">
            <a:spLocks/>
          </p:cNvSpPr>
          <p:nvPr/>
        </p:nvSpPr>
        <p:spPr>
          <a:xfrm>
            <a:off x="7678738" y="295275"/>
            <a:ext cx="790575" cy="768350"/>
          </a:xfrm>
          <a:prstGeom prst="rect">
            <a:avLst/>
          </a:prstGeom>
        </p:spPr>
        <p:txBody>
          <a:bodyPr wrap="square" anchor="b">
            <a:norm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spcAft>
                <a:spcPts val="600"/>
              </a:spcAft>
              <a:defRPr/>
            </a:pPr>
            <a:fld id="{EAAAB618-6913-4EF2-9F57-31E199F82E40}" type="slidenum">
              <a:rPr lang="en-US" altLang="el-GR" sz="2800" smtClean="0">
                <a:solidFill>
                  <a:srgbClr val="595959"/>
                </a:solidFill>
                <a:latin typeface="+mn-lt"/>
              </a:rPr>
              <a:pPr algn="ctr">
                <a:spcAft>
                  <a:spcPts val="600"/>
                </a:spcAft>
                <a:defRPr/>
              </a:pPr>
              <a:t>11</a:t>
            </a:fld>
            <a:endParaRPr lang="en-US" altLang="el-GR" sz="2800" dirty="0">
              <a:solidFill>
                <a:srgbClr val="595959"/>
              </a:solidFill>
              <a:latin typeface="+mn-lt"/>
            </a:endParaRPr>
          </a:p>
        </p:txBody>
      </p:sp>
      <p:pic>
        <p:nvPicPr>
          <p:cNvPr id="6" name="Εικόνα 5">
            <a:extLst>
              <a:ext uri="{FF2B5EF4-FFF2-40B4-BE49-F238E27FC236}">
                <a16:creationId xmlns:a16="http://schemas.microsoft.com/office/drawing/2014/main" id="{E807B6C5-FAEA-BA18-A763-817A157B1A1B}"/>
              </a:ext>
            </a:extLst>
          </p:cNvPr>
          <p:cNvPicPr>
            <a:picLocks noChangeAspect="1"/>
          </p:cNvPicPr>
          <p:nvPr/>
        </p:nvPicPr>
        <p:blipFill>
          <a:blip r:embed="rId2"/>
          <a:stretch>
            <a:fillRect/>
          </a:stretch>
        </p:blipFill>
        <p:spPr>
          <a:xfrm>
            <a:off x="467544" y="2726088"/>
            <a:ext cx="8280920" cy="22373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904BC87-395E-AD6E-B988-2A5A7EF6BDC4}"/>
              </a:ext>
            </a:extLst>
          </p:cNvPr>
          <p:cNvSpPr>
            <a:spLocks noGrp="1" noChangeArrowheads="1"/>
          </p:cNvSpPr>
          <p:nvPr>
            <p:ph type="title"/>
          </p:nvPr>
        </p:nvSpPr>
        <p:spPr>
          <a:xfrm>
            <a:off x="539552" y="679450"/>
            <a:ext cx="91440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l-GR" altLang="el-GR" dirty="0"/>
              <a:t>Υπολογισμός των αναμενόμενων συχνοτήτων</a:t>
            </a:r>
          </a:p>
        </p:txBody>
      </p:sp>
      <p:sp>
        <p:nvSpPr>
          <p:cNvPr id="24579" name="Rectangle 3">
            <a:extLst>
              <a:ext uri="{FF2B5EF4-FFF2-40B4-BE49-F238E27FC236}">
                <a16:creationId xmlns:a16="http://schemas.microsoft.com/office/drawing/2014/main" id="{E0FC1564-0373-855C-1355-675952ECFBEE}"/>
              </a:ext>
            </a:extLst>
          </p:cNvPr>
          <p:cNvSpPr>
            <a:spLocks noGrp="1" noChangeArrowheads="1"/>
          </p:cNvSpPr>
          <p:nvPr>
            <p:ph type="body" idx="1"/>
          </p:nvPr>
        </p:nvSpPr>
        <p:spPr>
          <a:xfrm>
            <a:off x="864382" y="2204864"/>
            <a:ext cx="7605542" cy="3530600"/>
          </a:xfrm>
        </p:spPr>
        <p:txBody>
          <a:bodyPr/>
          <a:lstStyle/>
          <a:p>
            <a:pPr marL="0" indent="0">
              <a:buFontTx/>
              <a:buNone/>
            </a:pPr>
            <a:r>
              <a:rPr lang="el-GR" altLang="el-GR" sz="2000" dirty="0"/>
              <a:t>Οι αναμενόμενες συχνότητες στο παράδειγμά μας θα υπολογιστούν από τους συνολικούς αριθμούς των μαθητών κάθε τάξης και από τους συνολικούς αριθμούς κάθε επιπέδου επίδοσης σύμφωνα με τον ακόλουθο τύπο:</a:t>
            </a:r>
          </a:p>
          <a:p>
            <a:pPr marL="0" indent="0">
              <a:buFontTx/>
              <a:buNone/>
            </a:pPr>
            <a:endParaRPr lang="el-GR" altLang="el-GR" sz="2000" dirty="0"/>
          </a:p>
          <a:p>
            <a:pPr marL="0" indent="0">
              <a:buFontTx/>
              <a:buNone/>
            </a:pPr>
            <a:endParaRPr lang="el-GR" altLang="el-GR" sz="2000" dirty="0"/>
          </a:p>
          <a:p>
            <a:pPr marL="0" indent="0">
              <a:buFontTx/>
              <a:buNone/>
            </a:pPr>
            <a:r>
              <a:rPr lang="el-GR" altLang="el-GR" sz="2000" dirty="0"/>
              <a:t>Όπου,</a:t>
            </a:r>
          </a:p>
          <a:p>
            <a:pPr marL="0" indent="0">
              <a:buFontTx/>
              <a:buNone/>
            </a:pPr>
            <a:r>
              <a:rPr lang="el-GR" altLang="el-GR" sz="2000" dirty="0"/>
              <a:t>Γ = το σύνολο των συχνοτήτων της αντίστοιχης γραμμής,</a:t>
            </a:r>
          </a:p>
          <a:p>
            <a:pPr marL="0" indent="0">
              <a:buFontTx/>
              <a:buNone/>
            </a:pPr>
            <a:r>
              <a:rPr lang="el-GR" altLang="el-GR" sz="2000" dirty="0"/>
              <a:t>Σ = το σύνολο των συχνοτήτων της αντίστοιχης στήλης, και</a:t>
            </a:r>
          </a:p>
          <a:p>
            <a:pPr marL="0" indent="0">
              <a:buFontTx/>
              <a:buNone/>
            </a:pPr>
            <a:r>
              <a:rPr lang="el-GR" altLang="el-GR" sz="2000" dirty="0"/>
              <a:t>T = το σύνολο των συχνοτήτων όλων των φατνίων.</a:t>
            </a:r>
          </a:p>
        </p:txBody>
      </p:sp>
      <p:sp>
        <p:nvSpPr>
          <p:cNvPr id="24581" name="Rectangle 5">
            <a:extLst>
              <a:ext uri="{FF2B5EF4-FFF2-40B4-BE49-F238E27FC236}">
                <a16:creationId xmlns:a16="http://schemas.microsoft.com/office/drawing/2014/main" id="{C80CB92D-482F-C175-787C-8AF24DC79B6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24580" name="Object 4">
            <a:extLst>
              <a:ext uri="{FF2B5EF4-FFF2-40B4-BE49-F238E27FC236}">
                <a16:creationId xmlns:a16="http://schemas.microsoft.com/office/drawing/2014/main" id="{590C700D-F10D-B97A-C706-C95272E03756}"/>
              </a:ext>
            </a:extLst>
          </p:cNvPr>
          <p:cNvGraphicFramePr>
            <a:graphicFrameLocks noChangeAspect="1"/>
          </p:cNvGraphicFramePr>
          <p:nvPr/>
        </p:nvGraphicFramePr>
        <p:xfrm>
          <a:off x="3563938" y="3497263"/>
          <a:ext cx="1439862" cy="868362"/>
        </p:xfrm>
        <a:graphic>
          <a:graphicData uri="http://schemas.openxmlformats.org/presentationml/2006/ole">
            <mc:AlternateContent xmlns:mc="http://schemas.openxmlformats.org/markup-compatibility/2006">
              <mc:Choice xmlns:v="urn:schemas-microsoft-com:vml" Requires="v">
                <p:oleObj name="Εξίσωση" r:id="rId2" imgW="647419" imgH="393529" progId="Equation.3">
                  <p:embed/>
                </p:oleObj>
              </mc:Choice>
              <mc:Fallback>
                <p:oleObj name="Εξίσωση" r:id="rId2" imgW="647419" imgH="393529" progId="Equation.3">
                  <p:embed/>
                  <p:pic>
                    <p:nvPicPr>
                      <p:cNvPr id="24580" name="Object 4">
                        <a:extLst>
                          <a:ext uri="{FF2B5EF4-FFF2-40B4-BE49-F238E27FC236}">
                            <a16:creationId xmlns:a16="http://schemas.microsoft.com/office/drawing/2014/main" id="{590C700D-F10D-B97A-C706-C95272E03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3497263"/>
                        <a:ext cx="1439862" cy="868362"/>
                      </a:xfrm>
                      <a:prstGeom prst="rect">
                        <a:avLst/>
                      </a:prstGeom>
                      <a:noFill/>
                      <a:extLst>
                        <a:ext uri="{909E8E84-426E-40DD-AFC4-6F175D3DCCD1}">
                          <a14:hiddenFill xmlns:a14="http://schemas.microsoft.com/office/drawing/2010/main">
                            <a:solidFill>
                              <a:srgbClr val="DDDDDD"/>
                            </a:solidFill>
                          </a14:hiddenFill>
                        </a:ext>
                      </a:extLst>
                    </p:spPr>
                  </p:pic>
                </p:oleObj>
              </mc:Fallback>
            </mc:AlternateContent>
          </a:graphicData>
        </a:graphic>
      </p:graphicFrame>
      <p:sp>
        <p:nvSpPr>
          <p:cNvPr id="2" name="Slide Number Placeholder 3">
            <a:extLst>
              <a:ext uri="{FF2B5EF4-FFF2-40B4-BE49-F238E27FC236}">
                <a16:creationId xmlns:a16="http://schemas.microsoft.com/office/drawing/2014/main" id="{DACCB658-1008-1028-0C1C-F6C45D455C5D}"/>
              </a:ext>
            </a:extLst>
          </p:cNvPr>
          <p:cNvSpPr>
            <a:spLocks noGrp="1"/>
          </p:cNvSpPr>
          <p:nvPr>
            <p:ph type="sldNum" sz="quarter" idx="12"/>
          </p:nvPr>
        </p:nvSpPr>
        <p:spPr>
          <a:xfrm>
            <a:off x="7678738" y="295275"/>
            <a:ext cx="790575" cy="768350"/>
          </a:xfrm>
        </p:spPr>
        <p:txBody>
          <a:bodyPr wrap="square" anchor="b">
            <a:normAutofit/>
          </a:bodyPr>
          <a:lstStyle/>
          <a:p>
            <a:pPr>
              <a:spcAft>
                <a:spcPts val="600"/>
              </a:spcAft>
              <a:defRPr/>
            </a:pPr>
            <a:fld id="{EAAAB618-6913-4EF2-9F57-31E199F82E40}" type="slidenum">
              <a:rPr lang="en-US" altLang="el-GR" smtClean="0">
                <a:latin typeface="+mn-lt"/>
              </a:rPr>
              <a:pPr>
                <a:spcAft>
                  <a:spcPts val="600"/>
                </a:spcAft>
                <a:defRPr/>
              </a:pPr>
              <a:t>12</a:t>
            </a:fld>
            <a:endParaRPr lang="en-US" altLang="el-GR" dirty="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C85F6CC-BD0E-1B0E-82EB-379D73B49B08}"/>
              </a:ext>
            </a:extLst>
          </p:cNvPr>
          <p:cNvSpPr>
            <a:spLocks noGrp="1" noChangeArrowheads="1"/>
          </p:cNvSpPr>
          <p:nvPr>
            <p:ph type="title"/>
          </p:nvPr>
        </p:nvSpPr>
        <p:spPr>
          <a:xfrm>
            <a:off x="611560" y="671245"/>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l-GR" altLang="el-GR" dirty="0"/>
              <a:t>Υποθέσεις και αποτέλεσμα</a:t>
            </a:r>
          </a:p>
        </p:txBody>
      </p:sp>
      <p:sp>
        <p:nvSpPr>
          <p:cNvPr id="25603" name="Rectangle 3">
            <a:extLst>
              <a:ext uri="{FF2B5EF4-FFF2-40B4-BE49-F238E27FC236}">
                <a16:creationId xmlns:a16="http://schemas.microsoft.com/office/drawing/2014/main" id="{29D643BD-E38C-CA01-2824-4C831B487288}"/>
              </a:ext>
            </a:extLst>
          </p:cNvPr>
          <p:cNvSpPr>
            <a:spLocks noGrp="1" noChangeArrowheads="1"/>
          </p:cNvSpPr>
          <p:nvPr>
            <p:ph type="body" idx="1"/>
          </p:nvPr>
        </p:nvSpPr>
        <p:spPr>
          <a:xfrm>
            <a:off x="539750" y="2204169"/>
            <a:ext cx="8135938" cy="4321175"/>
          </a:xfrm>
        </p:spPr>
        <p:txBody>
          <a:bodyPr/>
          <a:lstStyle/>
          <a:p>
            <a:pPr>
              <a:lnSpc>
                <a:spcPct val="120000"/>
              </a:lnSpc>
              <a:buClr>
                <a:schemeClr val="hlink"/>
              </a:buClr>
            </a:pPr>
            <a:r>
              <a:rPr lang="el-GR" altLang="el-GR" sz="2000" b="1" dirty="0"/>
              <a:t>Μηδενική υπόθεση</a:t>
            </a:r>
            <a:r>
              <a:rPr lang="el-GR" altLang="el-GR" sz="2000" dirty="0"/>
              <a:t>: Οι δύο μεταβλητές (επίδοση και μέθοδος διδασκαλίας) είναι ανεξάρτητες μεταξύ τους. Με άλλα λόγια, το πλήθος των μαθητών με «χαμηλή», «μέτρια» και «υψηλή» επίδοση θα είναι ίσο και για τις δύο μεθόδους διδασκαλίας.</a:t>
            </a:r>
            <a:endParaRPr lang="el-GR" altLang="el-GR" sz="2000" b="1" dirty="0"/>
          </a:p>
          <a:p>
            <a:pPr>
              <a:lnSpc>
                <a:spcPct val="120000"/>
              </a:lnSpc>
              <a:buClr>
                <a:schemeClr val="hlink"/>
              </a:buClr>
            </a:pPr>
            <a:r>
              <a:rPr lang="el-GR" altLang="el-GR" sz="2000" b="1" dirty="0"/>
              <a:t>Εναλλακτική υπόθεση</a:t>
            </a:r>
            <a:r>
              <a:rPr lang="el-GR" altLang="el-GR" sz="2000" dirty="0"/>
              <a:t>: Οι δύο μεταβλητές είναι εξαρτημένες (σχετίζονται μεταξύ τους). Δηλαδή, το πλήθος των μαθητών με «χαμηλή», «μέτρια» και «υψηλή» επίδοση θα είναι διαφορετικό για τις δύο μεθόδους διδασκαλίας.</a:t>
            </a:r>
            <a:br>
              <a:rPr lang="en-US" altLang="el-GR" sz="2000" dirty="0"/>
            </a:br>
            <a:endParaRPr lang="el-GR" altLang="el-GR" sz="2000" dirty="0"/>
          </a:p>
          <a:p>
            <a:pPr algn="ctr">
              <a:lnSpc>
                <a:spcPct val="120000"/>
              </a:lnSpc>
              <a:buClr>
                <a:schemeClr val="hlink"/>
              </a:buClr>
              <a:buFont typeface="Wingdings" panose="05000000000000000000" pitchFamily="2" charset="2"/>
              <a:buNone/>
            </a:pPr>
            <a:r>
              <a:rPr lang="el-GR" altLang="el-GR" sz="2800" b="1" dirty="0">
                <a:solidFill>
                  <a:srgbClr val="C00000"/>
                </a:solidFill>
              </a:rPr>
              <a:t>χ</a:t>
            </a:r>
            <a:r>
              <a:rPr lang="el-GR" altLang="el-GR" sz="2800" b="1" baseline="30000" dirty="0">
                <a:solidFill>
                  <a:srgbClr val="C00000"/>
                </a:solidFill>
              </a:rPr>
              <a:t>2</a:t>
            </a:r>
            <a:r>
              <a:rPr lang="el-GR" altLang="el-GR" sz="2800" b="1" dirty="0">
                <a:solidFill>
                  <a:srgbClr val="C00000"/>
                </a:solidFill>
              </a:rPr>
              <a:t>(2)=3,11, </a:t>
            </a:r>
            <a:r>
              <a:rPr lang="en-US" altLang="el-GR" sz="2800" b="1" dirty="0">
                <a:solidFill>
                  <a:srgbClr val="C00000"/>
                </a:solidFill>
              </a:rPr>
              <a:t>p=0,212</a:t>
            </a:r>
            <a:endParaRPr lang="el-GR" altLang="el-GR" sz="2800" b="1" dirty="0">
              <a:solidFill>
                <a:srgbClr val="C00000"/>
              </a:solidFill>
            </a:endParaRPr>
          </a:p>
        </p:txBody>
      </p:sp>
      <p:sp>
        <p:nvSpPr>
          <p:cNvPr id="2" name="Slide Number Placeholder 3">
            <a:extLst>
              <a:ext uri="{FF2B5EF4-FFF2-40B4-BE49-F238E27FC236}">
                <a16:creationId xmlns:a16="http://schemas.microsoft.com/office/drawing/2014/main" id="{AB363E61-E7AA-6DAE-2B19-5F1FB418428E}"/>
              </a:ext>
            </a:extLst>
          </p:cNvPr>
          <p:cNvSpPr>
            <a:spLocks noGrp="1"/>
          </p:cNvSpPr>
          <p:nvPr>
            <p:ph type="sldNum" sz="quarter" idx="12"/>
          </p:nvPr>
        </p:nvSpPr>
        <p:spPr>
          <a:xfrm>
            <a:off x="7678738" y="295275"/>
            <a:ext cx="790575" cy="768350"/>
          </a:xfrm>
        </p:spPr>
        <p:txBody>
          <a:bodyPr wrap="square" anchor="b">
            <a:normAutofit/>
          </a:bodyPr>
          <a:lstStyle/>
          <a:p>
            <a:pPr>
              <a:spcAft>
                <a:spcPts val="600"/>
              </a:spcAft>
              <a:defRPr/>
            </a:pPr>
            <a:fld id="{EAAAB618-6913-4EF2-9F57-31E199F82E40}" type="slidenum">
              <a:rPr lang="en-US" altLang="el-GR" smtClean="0">
                <a:latin typeface="+mn-lt"/>
              </a:rPr>
              <a:pPr>
                <a:spcAft>
                  <a:spcPts val="600"/>
                </a:spcAft>
                <a:defRPr/>
              </a:pPr>
              <a:t>13</a:t>
            </a:fld>
            <a:endParaRPr lang="en-US" altLang="el-GR"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487E48E7-E6C6-C304-67E0-895B7E364978}"/>
              </a:ext>
            </a:extLst>
          </p:cNvPr>
          <p:cNvPicPr>
            <a:picLocks noChangeAspect="1"/>
          </p:cNvPicPr>
          <p:nvPr/>
        </p:nvPicPr>
        <p:blipFill>
          <a:blip r:embed="rId2"/>
          <a:stretch>
            <a:fillRect/>
          </a:stretch>
        </p:blipFill>
        <p:spPr>
          <a:xfrm>
            <a:off x="2555776" y="2182241"/>
            <a:ext cx="5440258" cy="4581080"/>
          </a:xfrm>
          <a:prstGeom prst="rect">
            <a:avLst/>
          </a:prstGeom>
        </p:spPr>
      </p:pic>
      <p:sp>
        <p:nvSpPr>
          <p:cNvPr id="30730" name="Oval 10">
            <a:extLst>
              <a:ext uri="{FF2B5EF4-FFF2-40B4-BE49-F238E27FC236}">
                <a16:creationId xmlns:a16="http://schemas.microsoft.com/office/drawing/2014/main" id="{37FEF4CE-E97A-3B49-9E1E-7B30629250FA}"/>
              </a:ext>
            </a:extLst>
          </p:cNvPr>
          <p:cNvSpPr>
            <a:spLocks noChangeArrowheads="1"/>
          </p:cNvSpPr>
          <p:nvPr/>
        </p:nvSpPr>
        <p:spPr bwMode="auto">
          <a:xfrm>
            <a:off x="4139952" y="3074300"/>
            <a:ext cx="2448272" cy="431229"/>
          </a:xfrm>
          <a:prstGeom prst="ellipse">
            <a:avLst/>
          </a:prstGeom>
          <a:solidFill>
            <a:srgbClr val="008000">
              <a:alpha val="25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0731" name="Line 11">
            <a:extLst>
              <a:ext uri="{FF2B5EF4-FFF2-40B4-BE49-F238E27FC236}">
                <a16:creationId xmlns:a16="http://schemas.microsoft.com/office/drawing/2014/main" id="{013492AC-8736-101F-FB83-346DC4F2A450}"/>
              </a:ext>
            </a:extLst>
          </p:cNvPr>
          <p:cNvSpPr>
            <a:spLocks noChangeShapeType="1"/>
          </p:cNvSpPr>
          <p:nvPr/>
        </p:nvSpPr>
        <p:spPr bwMode="auto">
          <a:xfrm flipH="1" flipV="1">
            <a:off x="6516216" y="3399964"/>
            <a:ext cx="1047770" cy="712992"/>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732" name="Rectangle 12">
            <a:extLst>
              <a:ext uri="{FF2B5EF4-FFF2-40B4-BE49-F238E27FC236}">
                <a16:creationId xmlns:a16="http://schemas.microsoft.com/office/drawing/2014/main" id="{4CDCD28A-8D6E-941A-3356-E5E7251D4191}"/>
              </a:ext>
            </a:extLst>
          </p:cNvPr>
          <p:cNvSpPr>
            <a:spLocks noGrp="1" noChangeArrowheads="1"/>
          </p:cNvSpPr>
          <p:nvPr>
            <p:ph type="title"/>
          </p:nvPr>
        </p:nvSpPr>
        <p:spPr>
          <a:xfrm>
            <a:off x="649973" y="684064"/>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l-GR" altLang="el-GR" dirty="0"/>
              <a:t>Τα αποτελέσματα από το </a:t>
            </a:r>
            <a:r>
              <a:rPr lang="en-US" altLang="el-GR" dirty="0"/>
              <a:t>SPSS</a:t>
            </a:r>
            <a:endParaRPr lang="el-GR" altLang="el-GR" dirty="0"/>
          </a:p>
        </p:txBody>
      </p:sp>
      <p:sp>
        <p:nvSpPr>
          <p:cNvPr id="2" name="Slide Number Placeholder 3">
            <a:extLst>
              <a:ext uri="{FF2B5EF4-FFF2-40B4-BE49-F238E27FC236}">
                <a16:creationId xmlns:a16="http://schemas.microsoft.com/office/drawing/2014/main" id="{12F3CD54-7884-EA3C-8724-C6F478626336}"/>
              </a:ext>
            </a:extLst>
          </p:cNvPr>
          <p:cNvSpPr>
            <a:spLocks noGrp="1"/>
          </p:cNvSpPr>
          <p:nvPr>
            <p:ph type="sldNum" sz="quarter" idx="12"/>
          </p:nvPr>
        </p:nvSpPr>
        <p:spPr>
          <a:xfrm>
            <a:off x="7678738" y="295275"/>
            <a:ext cx="790575" cy="768350"/>
          </a:xfrm>
        </p:spPr>
        <p:txBody>
          <a:bodyPr wrap="square" anchor="b">
            <a:normAutofit/>
          </a:bodyPr>
          <a:lstStyle/>
          <a:p>
            <a:pPr>
              <a:spcAft>
                <a:spcPts val="600"/>
              </a:spcAft>
              <a:defRPr/>
            </a:pPr>
            <a:fld id="{EAAAB618-6913-4EF2-9F57-31E199F82E40}" type="slidenum">
              <a:rPr lang="en-US" altLang="el-GR" smtClean="0">
                <a:latin typeface="+mn-lt"/>
              </a:rPr>
              <a:pPr>
                <a:spcAft>
                  <a:spcPts val="600"/>
                </a:spcAft>
                <a:defRPr/>
              </a:pPr>
              <a:t>14</a:t>
            </a:fld>
            <a:endParaRPr lang="en-US" altLang="el-GR" dirty="0">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A08854A-F44D-CB5E-EBB4-FC4E66B0ED05}"/>
              </a:ext>
            </a:extLst>
          </p:cNvPr>
          <p:cNvSpPr>
            <a:spLocks noGrp="1" noChangeArrowheads="1"/>
          </p:cNvSpPr>
          <p:nvPr>
            <p:ph type="title"/>
          </p:nvPr>
        </p:nvSpPr>
        <p:spPr>
          <a:xfrm>
            <a:off x="611560" y="679450"/>
            <a:ext cx="8135938"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l-GR" altLang="el-GR" dirty="0"/>
              <a:t>Περιορισμοί στη χρήση του χ</a:t>
            </a:r>
            <a:r>
              <a:rPr lang="el-GR" altLang="el-GR" baseline="30000" dirty="0"/>
              <a:t>2</a:t>
            </a:r>
          </a:p>
        </p:txBody>
      </p:sp>
      <p:sp>
        <p:nvSpPr>
          <p:cNvPr id="26627" name="Rectangle 3">
            <a:extLst>
              <a:ext uri="{FF2B5EF4-FFF2-40B4-BE49-F238E27FC236}">
                <a16:creationId xmlns:a16="http://schemas.microsoft.com/office/drawing/2014/main" id="{B20CD8AD-5293-B140-A0B7-AFBE0FBCCA10}"/>
              </a:ext>
            </a:extLst>
          </p:cNvPr>
          <p:cNvSpPr>
            <a:spLocks noGrp="1" noChangeArrowheads="1"/>
          </p:cNvSpPr>
          <p:nvPr>
            <p:ph type="body" idx="1"/>
          </p:nvPr>
        </p:nvSpPr>
        <p:spPr>
          <a:xfrm>
            <a:off x="539750" y="2420888"/>
            <a:ext cx="8135938" cy="3713163"/>
          </a:xfrm>
        </p:spPr>
        <p:txBody>
          <a:bodyPr/>
          <a:lstStyle/>
          <a:p>
            <a:pPr>
              <a:buClr>
                <a:schemeClr val="hlink"/>
              </a:buClr>
            </a:pPr>
            <a:r>
              <a:rPr lang="el-GR" altLang="el-GR" sz="2000" dirty="0"/>
              <a:t>Οι συμμετέχοντες πρέπει να εμφανίζονται μία μόνο φορά (σε ένα μόνο φατνίο) στον πίνακα διπλής εισόδου. Δηλαδή, δεν επιτρέπεται να περιλαμβάνονται δύο παρατηρήσεις από το ίδιο άτομο στον πίνακα, ούτε όμως και να παραλείπονται δεδομένα από κανένα συμμετέχοντα. </a:t>
            </a:r>
          </a:p>
          <a:p>
            <a:pPr>
              <a:buClr>
                <a:schemeClr val="hlink"/>
              </a:buClr>
            </a:pPr>
            <a:r>
              <a:rPr lang="el-GR" altLang="el-GR" sz="2000" dirty="0"/>
              <a:t>Στα φατνία του πίνακα πρέπει να εμφανίζονται πραγματικές συχνότητες και όχι ποσοστά ή αναλογίες. </a:t>
            </a:r>
          </a:p>
          <a:p>
            <a:pPr>
              <a:buClr>
                <a:schemeClr val="hlink"/>
              </a:buClr>
            </a:pPr>
            <a:r>
              <a:rPr lang="el-GR" altLang="el-GR" sz="2000" dirty="0"/>
              <a:t>Το σύνολο των αναμενόμενων συχνοτήτων πρέπει να είναι ίσο με το σύνολο των πραγματικών συχνοτήτων</a:t>
            </a:r>
          </a:p>
          <a:p>
            <a:pPr>
              <a:buClr>
                <a:schemeClr val="hlink"/>
              </a:buClr>
            </a:pPr>
            <a:r>
              <a:rPr lang="el-GR" altLang="el-GR" sz="2000" dirty="0"/>
              <a:t>Ένας μεγάλος αριθμός χαμηλών αναμενόμενων συχνοτήτων αυξάνει σημαντικά τον κίνδυνο για ένα σφάλμα Τύπου Ι</a:t>
            </a:r>
          </a:p>
        </p:txBody>
      </p:sp>
      <p:sp>
        <p:nvSpPr>
          <p:cNvPr id="2" name="Slide Number Placeholder 3">
            <a:extLst>
              <a:ext uri="{FF2B5EF4-FFF2-40B4-BE49-F238E27FC236}">
                <a16:creationId xmlns:a16="http://schemas.microsoft.com/office/drawing/2014/main" id="{7D03A637-586B-F436-4DEF-1CDCD64A9F74}"/>
              </a:ext>
            </a:extLst>
          </p:cNvPr>
          <p:cNvSpPr>
            <a:spLocks noGrp="1"/>
          </p:cNvSpPr>
          <p:nvPr>
            <p:ph type="sldNum" sz="quarter" idx="12"/>
          </p:nvPr>
        </p:nvSpPr>
        <p:spPr>
          <a:xfrm>
            <a:off x="7678738" y="295275"/>
            <a:ext cx="790575" cy="768350"/>
          </a:xfrm>
        </p:spPr>
        <p:txBody>
          <a:bodyPr wrap="square" anchor="b">
            <a:normAutofit/>
          </a:bodyPr>
          <a:lstStyle/>
          <a:p>
            <a:pPr>
              <a:spcAft>
                <a:spcPts val="600"/>
              </a:spcAft>
              <a:defRPr/>
            </a:pPr>
            <a:fld id="{EAAAB618-6913-4EF2-9F57-31E199F82E40}" type="slidenum">
              <a:rPr lang="en-US" altLang="el-GR" smtClean="0">
                <a:latin typeface="+mn-lt"/>
              </a:rPr>
              <a:pPr>
                <a:spcAft>
                  <a:spcPts val="600"/>
                </a:spcAft>
                <a:defRPr/>
              </a:pPr>
              <a:t>15</a:t>
            </a:fld>
            <a:endParaRPr lang="en-US" altLang="el-GR" dirty="0">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75CEA616-2888-0427-3720-589807803DD9}"/>
              </a:ext>
            </a:extLst>
          </p:cNvPr>
          <p:cNvSpPr>
            <a:spLocks noGrp="1" noChangeArrowheads="1"/>
          </p:cNvSpPr>
          <p:nvPr>
            <p:ph type="body" idx="1"/>
          </p:nvPr>
        </p:nvSpPr>
        <p:spPr>
          <a:xfrm>
            <a:off x="539750" y="2276872"/>
            <a:ext cx="8208714" cy="4321175"/>
          </a:xfrm>
        </p:spPr>
        <p:txBody>
          <a:bodyPr/>
          <a:lstStyle/>
          <a:p>
            <a:pPr>
              <a:buClr>
                <a:schemeClr val="hlink"/>
              </a:buClr>
            </a:pPr>
            <a:r>
              <a:rPr lang="el-GR" altLang="el-GR" sz="2000" dirty="0"/>
              <a:t>Οι αναμενόμενες συχνότητες εξαρτώνται απόλυτα από το πλήθος των συμμετεχόντων στην έρευνα που έχει πραγματοποιηθεί. Επομένως, ο απλούστερος και συγχρόνως ο ασφαλέστερος τρόπος για να αποφευχθεί το πρόβλημα είναι να καταβληθεί προσπάθεια να συγκεντρωθούν δεδομένα από αρκετούς συμμετέχοντες (τουλάχιστον 20 σε κάθε φατνίο του πίνακα διπλής εισόδου).</a:t>
            </a:r>
          </a:p>
          <a:p>
            <a:pPr>
              <a:buClr>
                <a:schemeClr val="hlink"/>
              </a:buClr>
            </a:pPr>
            <a:r>
              <a:rPr lang="el-GR" altLang="el-GR" sz="2000" dirty="0"/>
              <a:t>Όταν ο πίνακας διπλής εισόδου είναι μικρός (9 ή λιγότερα φατνία), όλες οι αναμενόμενες συχνότητες θα πρέπει να είναι ίσες ή μεγαλύτερες του 5</a:t>
            </a:r>
          </a:p>
          <a:p>
            <a:pPr>
              <a:buClr>
                <a:schemeClr val="hlink"/>
              </a:buClr>
            </a:pPr>
            <a:r>
              <a:rPr lang="el-GR" altLang="el-GR" sz="2000" dirty="0"/>
              <a:t>Αν έχουμε περισσότερους από 20 συμμετέχοντες, το χ</a:t>
            </a:r>
            <a:r>
              <a:rPr lang="el-GR" altLang="el-GR" sz="2000" baseline="30000" dirty="0"/>
              <a:t>2</a:t>
            </a:r>
            <a:r>
              <a:rPr lang="el-GR" altLang="el-GR" sz="2000" dirty="0"/>
              <a:t> δεν μπορεί να χρησιμοποιηθεί, εφόσον τρία ή περισσότερα φατνία έχουν αναμενόμενη συχνότητα μικρότερη από 5</a:t>
            </a:r>
          </a:p>
        </p:txBody>
      </p:sp>
      <p:sp>
        <p:nvSpPr>
          <p:cNvPr id="29700" name="Rectangle 4">
            <a:extLst>
              <a:ext uri="{FF2B5EF4-FFF2-40B4-BE49-F238E27FC236}">
                <a16:creationId xmlns:a16="http://schemas.microsoft.com/office/drawing/2014/main" id="{AB3A6BF2-7D92-CDCE-797F-B4DB2E502CB4}"/>
              </a:ext>
            </a:extLst>
          </p:cNvPr>
          <p:cNvSpPr>
            <a:spLocks noGrp="1" noChangeArrowheads="1"/>
          </p:cNvSpPr>
          <p:nvPr>
            <p:ph type="title"/>
          </p:nvPr>
        </p:nvSpPr>
        <p:spPr>
          <a:xfrm>
            <a:off x="570777" y="679450"/>
            <a:ext cx="8135938"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l-GR" altLang="el-GR" dirty="0"/>
              <a:t>Περιορισμοί στη χρήση του χ</a:t>
            </a:r>
            <a:r>
              <a:rPr lang="el-GR" altLang="el-GR" baseline="30000" dirty="0"/>
              <a:t>2</a:t>
            </a:r>
            <a:r>
              <a:rPr lang="en-US" altLang="el-GR" dirty="0"/>
              <a:t> (</a:t>
            </a:r>
            <a:r>
              <a:rPr lang="el-GR" altLang="el-GR" dirty="0"/>
              <a:t>συνέχεια)</a:t>
            </a:r>
          </a:p>
        </p:txBody>
      </p:sp>
      <p:sp>
        <p:nvSpPr>
          <p:cNvPr id="2" name="Slide Number Placeholder 3">
            <a:extLst>
              <a:ext uri="{FF2B5EF4-FFF2-40B4-BE49-F238E27FC236}">
                <a16:creationId xmlns:a16="http://schemas.microsoft.com/office/drawing/2014/main" id="{C9D0DD5E-37BE-B873-439F-835689EA5A03}"/>
              </a:ext>
            </a:extLst>
          </p:cNvPr>
          <p:cNvSpPr>
            <a:spLocks noGrp="1"/>
          </p:cNvSpPr>
          <p:nvPr>
            <p:ph type="sldNum" sz="quarter" idx="12"/>
          </p:nvPr>
        </p:nvSpPr>
        <p:spPr>
          <a:xfrm>
            <a:off x="7678738" y="295275"/>
            <a:ext cx="790575" cy="768350"/>
          </a:xfrm>
        </p:spPr>
        <p:txBody>
          <a:bodyPr wrap="square" anchor="b">
            <a:normAutofit/>
          </a:bodyPr>
          <a:lstStyle/>
          <a:p>
            <a:pPr>
              <a:spcAft>
                <a:spcPts val="600"/>
              </a:spcAft>
              <a:defRPr/>
            </a:pPr>
            <a:fld id="{EAAAB618-6913-4EF2-9F57-31E199F82E40}" type="slidenum">
              <a:rPr lang="en-US" altLang="el-GR" smtClean="0">
                <a:latin typeface="+mn-lt"/>
              </a:rPr>
              <a:pPr>
                <a:spcAft>
                  <a:spcPts val="600"/>
                </a:spcAft>
                <a:defRPr/>
              </a:pPr>
              <a:t>16</a:t>
            </a:fld>
            <a:endParaRPr lang="en-US" altLang="el-GR"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A7F37D5-A248-ACE5-EE47-B9D297E87FA5}"/>
              </a:ext>
            </a:extLst>
          </p:cNvPr>
          <p:cNvSpPr>
            <a:spLocks noGrp="1" noChangeArrowheads="1"/>
          </p:cNvSpPr>
          <p:nvPr>
            <p:ph type="title"/>
          </p:nvPr>
        </p:nvSpPr>
        <p:spPr>
          <a:xfrm>
            <a:off x="552353" y="633412"/>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l-GR" altLang="el-GR" dirty="0"/>
              <a:t>Διόρθωση </a:t>
            </a:r>
            <a:r>
              <a:rPr lang="en-US" altLang="el-GR" dirty="0"/>
              <a:t>Yates </a:t>
            </a:r>
            <a:r>
              <a:rPr lang="el-GR" altLang="el-GR" dirty="0"/>
              <a:t>ή όχι;</a:t>
            </a:r>
          </a:p>
        </p:txBody>
      </p:sp>
      <p:sp>
        <p:nvSpPr>
          <p:cNvPr id="27651" name="Rectangle 3">
            <a:extLst>
              <a:ext uri="{FF2B5EF4-FFF2-40B4-BE49-F238E27FC236}">
                <a16:creationId xmlns:a16="http://schemas.microsoft.com/office/drawing/2014/main" id="{E4AE86FB-EEBE-E74F-D60A-B8CD152D82CD}"/>
              </a:ext>
            </a:extLst>
          </p:cNvPr>
          <p:cNvSpPr>
            <a:spLocks noGrp="1" noChangeArrowheads="1"/>
          </p:cNvSpPr>
          <p:nvPr>
            <p:ph type="body" idx="1"/>
          </p:nvPr>
        </p:nvSpPr>
        <p:spPr>
          <a:xfrm>
            <a:off x="467543" y="2276872"/>
            <a:ext cx="8314409" cy="3530600"/>
          </a:xfrm>
        </p:spPr>
        <p:txBody>
          <a:bodyPr/>
          <a:lstStyle/>
          <a:p>
            <a:pPr>
              <a:buClr>
                <a:schemeClr val="hlink"/>
              </a:buClr>
            </a:pPr>
            <a:r>
              <a:rPr lang="el-GR" altLang="el-GR" sz="2000" b="1" dirty="0"/>
              <a:t>Διόρθωση </a:t>
            </a:r>
            <a:r>
              <a:rPr lang="en-GB" altLang="el-GR" sz="2000" b="1" dirty="0"/>
              <a:t>Yates</a:t>
            </a:r>
            <a:r>
              <a:rPr lang="el-GR" altLang="el-GR" sz="2000" b="1" dirty="0"/>
              <a:t>:</a:t>
            </a:r>
            <a:r>
              <a:rPr lang="el-GR" altLang="el-GR" sz="2000" dirty="0"/>
              <a:t> Τροποποίηση στον υπολογισμό του χ</a:t>
            </a:r>
            <a:r>
              <a:rPr lang="el-GR" altLang="el-GR" sz="2000" baseline="30000" dirty="0"/>
              <a:t>2</a:t>
            </a:r>
            <a:r>
              <a:rPr lang="el-GR" altLang="el-GR" sz="2000" dirty="0"/>
              <a:t> όταν οι βαθμοί ελευθερίας είναι 1</a:t>
            </a:r>
          </a:p>
          <a:p>
            <a:pPr>
              <a:buClr>
                <a:schemeClr val="hlink"/>
              </a:buClr>
            </a:pPr>
            <a:r>
              <a:rPr lang="el-GR" altLang="el-GR" sz="2000" dirty="0"/>
              <a:t>Ο τύπος σε μια τέτοια περίπτωση γίνεται:</a:t>
            </a:r>
          </a:p>
          <a:p>
            <a:pPr>
              <a:buClr>
                <a:schemeClr val="hlink"/>
              </a:buClr>
              <a:buFont typeface="Wingdings" panose="05000000000000000000" pitchFamily="2" charset="2"/>
              <a:buBlip>
                <a:blip r:embed="rId2"/>
              </a:buBlip>
            </a:pPr>
            <a:endParaRPr lang="el-GR" altLang="el-GR" sz="2000" dirty="0"/>
          </a:p>
          <a:p>
            <a:pPr>
              <a:buClr>
                <a:schemeClr val="hlink"/>
              </a:buClr>
              <a:buFont typeface="Wingdings" panose="05000000000000000000" pitchFamily="2" charset="2"/>
              <a:buBlip>
                <a:blip r:embed="rId2"/>
              </a:buBlip>
            </a:pPr>
            <a:endParaRPr lang="el-GR" altLang="el-GR" sz="2000" dirty="0"/>
          </a:p>
          <a:p>
            <a:pPr>
              <a:buClr>
                <a:schemeClr val="hlink"/>
              </a:buClr>
              <a:buFont typeface="Wingdings" panose="05000000000000000000" pitchFamily="2" charset="2"/>
              <a:buBlip>
                <a:blip r:embed="rId2"/>
              </a:buBlip>
            </a:pPr>
            <a:endParaRPr lang="el-GR" altLang="el-GR" sz="2000" dirty="0"/>
          </a:p>
          <a:p>
            <a:pPr>
              <a:buClr>
                <a:schemeClr val="hlink"/>
              </a:buClr>
              <a:buFont typeface="Wingdings" panose="05000000000000000000" pitchFamily="2" charset="2"/>
              <a:buBlip>
                <a:blip r:embed="rId2"/>
              </a:buBlip>
            </a:pPr>
            <a:endParaRPr lang="el-GR" altLang="el-GR" sz="2000" dirty="0"/>
          </a:p>
          <a:p>
            <a:pPr>
              <a:buClr>
                <a:schemeClr val="hlink"/>
              </a:buClr>
            </a:pPr>
            <a:r>
              <a:rPr lang="el-GR" altLang="el-GR" sz="2000" dirty="0"/>
              <a:t>Σήμερα, πολλοί στατιστικολόγοι θεωρούν τη διόρθωση </a:t>
            </a:r>
            <a:r>
              <a:rPr lang="el-GR" altLang="el-GR" sz="2000" dirty="0" err="1"/>
              <a:t>Yates</a:t>
            </a:r>
            <a:r>
              <a:rPr lang="el-GR" altLang="el-GR" sz="2000" dirty="0"/>
              <a:t> πολύ «συντηρητική» (η διόρθωση που κάνει στο χ</a:t>
            </a:r>
            <a:r>
              <a:rPr lang="el-GR" altLang="el-GR" sz="2000" baseline="30000" dirty="0"/>
              <a:t>2</a:t>
            </a:r>
            <a:r>
              <a:rPr lang="el-GR" altLang="el-GR" sz="2000" dirty="0"/>
              <a:t> είναι πολύ μεγάλη) και υποστηρίζουν ότι μπορεί να οδηγήσει αντίστοιχα σε ένα σφάλμα Τύπου ΙΙ. </a:t>
            </a:r>
          </a:p>
        </p:txBody>
      </p:sp>
      <p:sp>
        <p:nvSpPr>
          <p:cNvPr id="27653" name="Rectangle 5">
            <a:extLst>
              <a:ext uri="{FF2B5EF4-FFF2-40B4-BE49-F238E27FC236}">
                <a16:creationId xmlns:a16="http://schemas.microsoft.com/office/drawing/2014/main" id="{6F8F27AB-6F7E-EC95-AC29-14CA45F3FA1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27652" name="Object 4">
            <a:extLst>
              <a:ext uri="{FF2B5EF4-FFF2-40B4-BE49-F238E27FC236}">
                <a16:creationId xmlns:a16="http://schemas.microsoft.com/office/drawing/2014/main" id="{3291DD53-ADC5-77BE-FDA5-EC9E9BF5F6C8}"/>
              </a:ext>
            </a:extLst>
          </p:cNvPr>
          <p:cNvGraphicFramePr>
            <a:graphicFrameLocks noChangeAspect="1"/>
          </p:cNvGraphicFramePr>
          <p:nvPr>
            <p:extLst>
              <p:ext uri="{D42A27DB-BD31-4B8C-83A1-F6EECF244321}">
                <p14:modId xmlns:p14="http://schemas.microsoft.com/office/powerpoint/2010/main" val="3231231691"/>
              </p:ext>
            </p:extLst>
          </p:nvPr>
        </p:nvGraphicFramePr>
        <p:xfrm>
          <a:off x="2627164" y="3645024"/>
          <a:ext cx="3529012" cy="1098550"/>
        </p:xfrm>
        <a:graphic>
          <a:graphicData uri="http://schemas.openxmlformats.org/presentationml/2006/ole">
            <mc:AlternateContent xmlns:mc="http://schemas.openxmlformats.org/markup-compatibility/2006">
              <mc:Choice xmlns:v="urn:schemas-microsoft-com:vml" Requires="v">
                <p:oleObj name="Εξίσωση" r:id="rId3" imgW="1409088" imgH="431613" progId="Equation.3">
                  <p:embed/>
                </p:oleObj>
              </mc:Choice>
              <mc:Fallback>
                <p:oleObj name="Εξίσωση" r:id="rId3" imgW="1409088" imgH="431613" progId="Equation.3">
                  <p:embed/>
                  <p:pic>
                    <p:nvPicPr>
                      <p:cNvPr id="27652" name="Object 4">
                        <a:extLst>
                          <a:ext uri="{FF2B5EF4-FFF2-40B4-BE49-F238E27FC236}">
                            <a16:creationId xmlns:a16="http://schemas.microsoft.com/office/drawing/2014/main" id="{3291DD53-ADC5-77BE-FDA5-EC9E9BF5F6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164" y="3645024"/>
                        <a:ext cx="3529012" cy="1098550"/>
                      </a:xfrm>
                      <a:prstGeom prst="rect">
                        <a:avLst/>
                      </a:prstGeom>
                      <a:noFill/>
                      <a:extLst>
                        <a:ext uri="{909E8E84-426E-40DD-AFC4-6F175D3DCCD1}">
                          <a14:hiddenFill xmlns:a14="http://schemas.microsoft.com/office/drawing/2010/main">
                            <a:solidFill>
                              <a:srgbClr val="DDDDDD"/>
                            </a:solidFill>
                          </a14:hiddenFill>
                        </a:ext>
                      </a:extLst>
                    </p:spPr>
                  </p:pic>
                </p:oleObj>
              </mc:Fallback>
            </mc:AlternateContent>
          </a:graphicData>
        </a:graphic>
      </p:graphicFrame>
      <p:sp>
        <p:nvSpPr>
          <p:cNvPr id="2" name="Slide Number Placeholder 3">
            <a:extLst>
              <a:ext uri="{FF2B5EF4-FFF2-40B4-BE49-F238E27FC236}">
                <a16:creationId xmlns:a16="http://schemas.microsoft.com/office/drawing/2014/main" id="{CF66E0F9-0C07-30ED-3D26-F8D859D57822}"/>
              </a:ext>
            </a:extLst>
          </p:cNvPr>
          <p:cNvSpPr>
            <a:spLocks noGrp="1"/>
          </p:cNvSpPr>
          <p:nvPr>
            <p:ph type="sldNum" sz="quarter" idx="12"/>
          </p:nvPr>
        </p:nvSpPr>
        <p:spPr>
          <a:xfrm>
            <a:off x="7678738" y="295275"/>
            <a:ext cx="790575" cy="768350"/>
          </a:xfrm>
        </p:spPr>
        <p:txBody>
          <a:bodyPr wrap="square" anchor="b">
            <a:normAutofit/>
          </a:bodyPr>
          <a:lstStyle/>
          <a:p>
            <a:pPr>
              <a:spcAft>
                <a:spcPts val="600"/>
              </a:spcAft>
              <a:defRPr/>
            </a:pPr>
            <a:fld id="{EAAAB618-6913-4EF2-9F57-31E199F82E40}" type="slidenum">
              <a:rPr lang="en-US" altLang="el-GR" smtClean="0">
                <a:latin typeface="+mn-lt"/>
              </a:rPr>
              <a:pPr>
                <a:spcAft>
                  <a:spcPts val="600"/>
                </a:spcAft>
                <a:defRPr/>
              </a:pPr>
              <a:t>17</a:t>
            </a:fld>
            <a:endParaRPr lang="en-US" altLang="el-GR"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A42CD37-7936-4DDB-B187-5B8431C74760}"/>
              </a:ext>
            </a:extLst>
          </p:cNvPr>
          <p:cNvSpPr>
            <a:spLocks noGrp="1" noChangeArrowheads="1"/>
          </p:cNvSpPr>
          <p:nvPr>
            <p:ph type="title"/>
          </p:nvPr>
        </p:nvSpPr>
        <p:spPr>
          <a:xfrm>
            <a:off x="865188" y="927100"/>
            <a:ext cx="6345237" cy="709613"/>
          </a:xfrm>
        </p:spPr>
        <p:txBody>
          <a:bodyPr/>
          <a:lstStyle/>
          <a:p>
            <a:pPr eaLnBrk="1" hangingPunct="1"/>
            <a:r>
              <a:rPr lang="el-GR" altLang="en-US" dirty="0"/>
              <a:t>Μαθησιακοί στόχοι</a:t>
            </a:r>
            <a:endParaRPr lang="en-GB" altLang="en-US" dirty="0"/>
          </a:p>
        </p:txBody>
      </p:sp>
      <p:sp>
        <p:nvSpPr>
          <p:cNvPr id="20482" name="Rectangle 3">
            <a:extLst>
              <a:ext uri="{FF2B5EF4-FFF2-40B4-BE49-F238E27FC236}">
                <a16:creationId xmlns:a16="http://schemas.microsoft.com/office/drawing/2014/main" id="{986EE7F4-5EF2-45F2-B6E2-F23AFA610C01}"/>
              </a:ext>
            </a:extLst>
          </p:cNvPr>
          <p:cNvSpPr>
            <a:spLocks noGrp="1" noChangeArrowheads="1"/>
          </p:cNvSpPr>
          <p:nvPr>
            <p:ph idx="1"/>
          </p:nvPr>
        </p:nvSpPr>
        <p:spPr>
          <a:xfrm>
            <a:off x="539552" y="2204864"/>
            <a:ext cx="8136904" cy="4392488"/>
          </a:xfrm>
        </p:spPr>
        <p:txBody>
          <a:bodyPr rtlCol="0">
            <a:noAutofit/>
          </a:bodyPr>
          <a:lstStyle/>
          <a:p>
            <a:pPr marL="0" indent="0" algn="just" eaLnBrk="1" fontAlgn="auto" hangingPunct="1">
              <a:spcAft>
                <a:spcPts val="1200"/>
              </a:spcAft>
              <a:buNone/>
              <a:defRPr/>
            </a:pPr>
            <a:r>
              <a:rPr lang="el-GR" altLang="en-US" sz="2000" b="1" dirty="0">
                <a:solidFill>
                  <a:schemeClr val="tx1">
                    <a:lumMod val="75000"/>
                    <a:lumOff val="25000"/>
                  </a:schemeClr>
                </a:solidFill>
              </a:rPr>
              <a:t>Στο τέλος αυτής της ενότητας θα είστε σε θέση:</a:t>
            </a:r>
          </a:p>
          <a:p>
            <a:pPr algn="just">
              <a:spcBef>
                <a:spcPts val="0"/>
              </a:spcBef>
            </a:pPr>
            <a:r>
              <a:rPr lang="el-GR" sz="1600" b="0" i="0" u="none" strike="noStrike" baseline="0" dirty="0">
                <a:solidFill>
                  <a:srgbClr val="000000"/>
                </a:solidFill>
              </a:rPr>
              <a:t>να χρησιμοποιείτε το στατιστικό κριτήριο χ</a:t>
            </a:r>
            <a:r>
              <a:rPr lang="el-GR" sz="1600" b="0" i="0" u="none" strike="noStrike" baseline="30000" dirty="0">
                <a:solidFill>
                  <a:srgbClr val="000000"/>
                </a:solidFill>
              </a:rPr>
              <a:t>2</a:t>
            </a:r>
            <a:r>
              <a:rPr lang="el-GR" sz="1600" b="0" i="0" u="none" strike="noStrike" baseline="0" dirty="0">
                <a:solidFill>
                  <a:srgbClr val="000000"/>
                </a:solidFill>
              </a:rPr>
              <a:t> για την επεξεργασία ποιοτικών δεδομένων,</a:t>
            </a:r>
          </a:p>
          <a:p>
            <a:pPr algn="just">
              <a:spcBef>
                <a:spcPts val="0"/>
              </a:spcBef>
            </a:pPr>
            <a:r>
              <a:rPr lang="el-GR" sz="1600" b="0" i="0" u="none" strike="noStrike" baseline="0" dirty="0">
                <a:solidFill>
                  <a:srgbClr val="000000"/>
                </a:solidFill>
              </a:rPr>
              <a:t>να κατανοείτε τη διάκριση μεταξύ χ</a:t>
            </a:r>
            <a:r>
              <a:rPr lang="el-GR" sz="1600" b="0" i="0" u="none" strike="noStrike" baseline="30000" dirty="0">
                <a:solidFill>
                  <a:srgbClr val="000000"/>
                </a:solidFill>
              </a:rPr>
              <a:t>2</a:t>
            </a:r>
            <a:r>
              <a:rPr lang="el-GR" sz="1600" b="0" i="0" u="none" strike="noStrike" baseline="0" dirty="0">
                <a:solidFill>
                  <a:srgbClr val="000000"/>
                </a:solidFill>
              </a:rPr>
              <a:t> ως ελέγχου καλής προσαρμογής μίας ποιοτικής με-</a:t>
            </a:r>
            <a:r>
              <a:rPr lang="el-GR" sz="1600" b="0" i="0" u="none" strike="noStrike" baseline="0" dirty="0" err="1">
                <a:solidFill>
                  <a:srgbClr val="000000"/>
                </a:solidFill>
              </a:rPr>
              <a:t>ταβλητής</a:t>
            </a:r>
            <a:r>
              <a:rPr lang="el-GR" sz="1600" b="0" i="0" u="none" strike="noStrike" baseline="0" dirty="0">
                <a:solidFill>
                  <a:srgbClr val="000000"/>
                </a:solidFill>
              </a:rPr>
              <a:t> και ως ελέγχου της ανεξαρτησίας δύο ποιοτικών μεταβλητών,</a:t>
            </a:r>
          </a:p>
          <a:p>
            <a:pPr algn="just">
              <a:spcBef>
                <a:spcPts val="0"/>
              </a:spcBef>
            </a:pPr>
            <a:r>
              <a:rPr lang="el-GR" sz="1600" b="0" i="0" u="none" strike="noStrike" baseline="0" dirty="0">
                <a:solidFill>
                  <a:srgbClr val="000000"/>
                </a:solidFill>
              </a:rPr>
              <a:t>να γνωρίζετε τις προϋποθέσεις που πρέπει να πληρούν τα ερευνητικά δεδομένα για την εφαρμογή του κριτηρίου,</a:t>
            </a:r>
          </a:p>
          <a:p>
            <a:pPr algn="just">
              <a:spcBef>
                <a:spcPts val="0"/>
              </a:spcBef>
            </a:pPr>
            <a:r>
              <a:rPr lang="el-GR" sz="1600" b="0" i="0" u="none" strike="noStrike" baseline="0" dirty="0">
                <a:solidFill>
                  <a:srgbClr val="000000"/>
                </a:solidFill>
              </a:rPr>
              <a:t>να υπολογίσετε το κριτήριο στο SPSS και στο R, και</a:t>
            </a:r>
          </a:p>
          <a:p>
            <a:pPr algn="just">
              <a:spcBef>
                <a:spcPts val="0"/>
              </a:spcBef>
            </a:pPr>
            <a:r>
              <a:rPr lang="el-GR" sz="1600" b="0" i="0" u="none" strike="noStrike" baseline="0" dirty="0">
                <a:solidFill>
                  <a:srgbClr val="000000"/>
                </a:solidFill>
              </a:rPr>
              <a:t>να ερμηνεύετε τα ευρήματα από την εφαρμογή του στατιστικού κριτηρίου.</a:t>
            </a:r>
          </a:p>
        </p:txBody>
      </p:sp>
      <p:sp>
        <p:nvSpPr>
          <p:cNvPr id="7172" name="Slide Number Placeholder 2">
            <a:extLst>
              <a:ext uri="{FF2B5EF4-FFF2-40B4-BE49-F238E27FC236}">
                <a16:creationId xmlns:a16="http://schemas.microsoft.com/office/drawing/2014/main" id="{D1BD417F-CD7A-41D8-956F-4359D41A774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n-US" dirty="0">
                <a:latin typeface="+mn-lt"/>
              </a:rPr>
              <a:t>2</a:t>
            </a:r>
            <a:endParaRPr lang="en-US" altLang="en-US"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9AFEE-5B86-C961-1F7E-76D541AF1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5BED4-4018-9304-314A-0DEEBA49818C}"/>
              </a:ext>
            </a:extLst>
          </p:cNvPr>
          <p:cNvSpPr>
            <a:spLocks noGrp="1"/>
          </p:cNvSpPr>
          <p:nvPr>
            <p:ph type="title"/>
          </p:nvPr>
        </p:nvSpPr>
        <p:spPr>
          <a:xfrm>
            <a:off x="866774" y="927100"/>
            <a:ext cx="6657553" cy="709613"/>
          </a:xfrm>
        </p:spPr>
        <p:txBody>
          <a:bodyPr wrap="square" anchor="ctr">
            <a:normAutofit fontScale="90000"/>
          </a:bodyPr>
          <a:lstStyle/>
          <a:p>
            <a:r>
              <a:rPr lang="el-GR" dirty="0"/>
              <a:t>Προϋποθέσεις για τη χρήση του κριτηρίου</a:t>
            </a:r>
            <a:endParaRPr lang="en-US" dirty="0"/>
          </a:p>
        </p:txBody>
      </p:sp>
      <p:sp>
        <p:nvSpPr>
          <p:cNvPr id="4" name="Slide Number Placeholder 3">
            <a:extLst>
              <a:ext uri="{FF2B5EF4-FFF2-40B4-BE49-F238E27FC236}">
                <a16:creationId xmlns:a16="http://schemas.microsoft.com/office/drawing/2014/main" id="{6F778564-6273-E262-071C-46202EA8AB13}"/>
              </a:ext>
            </a:extLst>
          </p:cNvPr>
          <p:cNvSpPr>
            <a:spLocks noGrp="1"/>
          </p:cNvSpPr>
          <p:nvPr>
            <p:ph type="sldNum" sz="quarter" idx="12"/>
          </p:nvPr>
        </p:nvSpPr>
        <p:spPr>
          <a:xfrm>
            <a:off x="7678738" y="295275"/>
            <a:ext cx="790575" cy="768350"/>
          </a:xfrm>
        </p:spPr>
        <p:txBody>
          <a:bodyPr wrap="square" anchor="b">
            <a:normAutofit/>
          </a:bodyPr>
          <a:lstStyle/>
          <a:p>
            <a:pPr>
              <a:spcAft>
                <a:spcPts val="600"/>
              </a:spcAft>
              <a:defRPr/>
            </a:pPr>
            <a:fld id="{EAAAB618-6913-4EF2-9F57-31E199F82E40}" type="slidenum">
              <a:rPr lang="en-US" altLang="el-GR" smtClean="0">
                <a:latin typeface="+mn-lt"/>
              </a:rPr>
              <a:pPr>
                <a:spcAft>
                  <a:spcPts val="600"/>
                </a:spcAft>
                <a:defRPr/>
              </a:pPr>
              <a:t>3</a:t>
            </a:fld>
            <a:endParaRPr lang="en-US" altLang="el-GR" dirty="0">
              <a:latin typeface="+mn-lt"/>
            </a:endParaRPr>
          </a:p>
        </p:txBody>
      </p:sp>
      <p:pic>
        <p:nvPicPr>
          <p:cNvPr id="7" name="Εικόνα 6">
            <a:extLst>
              <a:ext uri="{FF2B5EF4-FFF2-40B4-BE49-F238E27FC236}">
                <a16:creationId xmlns:a16="http://schemas.microsoft.com/office/drawing/2014/main" id="{E87EA807-92BE-0EF1-7851-0C82EBB16B8D}"/>
              </a:ext>
            </a:extLst>
          </p:cNvPr>
          <p:cNvPicPr>
            <a:picLocks noChangeAspect="1"/>
          </p:cNvPicPr>
          <p:nvPr/>
        </p:nvPicPr>
        <p:blipFill>
          <a:blip r:embed="rId2"/>
          <a:stretch>
            <a:fillRect/>
          </a:stretch>
        </p:blipFill>
        <p:spPr>
          <a:xfrm>
            <a:off x="539551" y="2708920"/>
            <a:ext cx="8064897" cy="2684570"/>
          </a:xfrm>
          <a:prstGeom prst="rect">
            <a:avLst/>
          </a:prstGeom>
        </p:spPr>
      </p:pic>
    </p:spTree>
    <p:extLst>
      <p:ext uri="{BB962C8B-B14F-4D97-AF65-F5344CB8AC3E}">
        <p14:creationId xmlns:p14="http://schemas.microsoft.com/office/powerpoint/2010/main" val="4080859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A306526-A4B3-A5DE-4C75-24C24008B190}"/>
              </a:ext>
            </a:extLst>
          </p:cNvPr>
          <p:cNvSpPr>
            <a:spLocks noGrp="1" noChangeArrowheads="1"/>
          </p:cNvSpPr>
          <p:nvPr>
            <p:ph type="title"/>
          </p:nvPr>
        </p:nvSpPr>
        <p:spPr>
          <a:xfrm>
            <a:off x="755576" y="764704"/>
            <a:ext cx="7772400" cy="9525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l-GR" altLang="el-GR" sz="2900" dirty="0"/>
              <a:t>Το στατιστικό κριτήριο χ</a:t>
            </a:r>
            <a:r>
              <a:rPr lang="el-GR" altLang="el-GR" sz="2900" baseline="30000" dirty="0"/>
              <a:t>2</a:t>
            </a:r>
          </a:p>
        </p:txBody>
      </p:sp>
      <p:sp>
        <p:nvSpPr>
          <p:cNvPr id="7171" name="Text Box 3">
            <a:extLst>
              <a:ext uri="{FF2B5EF4-FFF2-40B4-BE49-F238E27FC236}">
                <a16:creationId xmlns:a16="http://schemas.microsoft.com/office/drawing/2014/main" id="{7E1FF095-7271-6DCC-5685-0A8565DC8789}"/>
              </a:ext>
            </a:extLst>
          </p:cNvPr>
          <p:cNvSpPr txBox="1">
            <a:spLocks noChangeArrowheads="1"/>
          </p:cNvSpPr>
          <p:nvPr/>
        </p:nvSpPr>
        <p:spPr bwMode="auto">
          <a:xfrm>
            <a:off x="573881" y="2492896"/>
            <a:ext cx="813593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4013" indent="-354013">
              <a:defRPr>
                <a:solidFill>
                  <a:schemeClr val="tx1"/>
                </a:solidFill>
                <a:latin typeface="Arial" panose="020B0604020202020204" pitchFamily="34" charset="0"/>
              </a:defRPr>
            </a:lvl1pPr>
            <a:lvl2pPr marL="5334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342900" indent="-342900" eaLnBrk="0" hangingPunct="0">
              <a:buClr>
                <a:schemeClr val="hlink"/>
              </a:buClr>
              <a:buFont typeface="Arial" panose="020B0604020202020204" pitchFamily="34" charset="0"/>
              <a:buChar char="•"/>
            </a:pPr>
            <a:r>
              <a:rPr lang="el-GR" altLang="el-GR" sz="2000" b="1" dirty="0">
                <a:latin typeface="+mn-lt"/>
              </a:rPr>
              <a:t>Μη παραμετρική</a:t>
            </a:r>
            <a:r>
              <a:rPr lang="el-GR" altLang="el-GR" sz="2000" dirty="0">
                <a:latin typeface="+mn-lt"/>
              </a:rPr>
              <a:t> στατιστική δοκιμασία</a:t>
            </a:r>
          </a:p>
          <a:p>
            <a:pPr marL="342900" indent="-342900" eaLnBrk="0" hangingPunct="0">
              <a:buClr>
                <a:schemeClr val="hlink"/>
              </a:buClr>
              <a:buFont typeface="Arial" panose="020B0604020202020204" pitchFamily="34" charset="0"/>
              <a:buChar char="•"/>
            </a:pPr>
            <a:r>
              <a:rPr lang="el-GR" altLang="el-GR" sz="2000" dirty="0">
                <a:latin typeface="+mn-lt"/>
              </a:rPr>
              <a:t>Απλό στον υπολογισμό του και εξαιρετικά δημοφιλές στις κοινωνικές επιστήμες</a:t>
            </a:r>
          </a:p>
          <a:p>
            <a:pPr marL="342900" indent="-342900" eaLnBrk="0" hangingPunct="0">
              <a:buClr>
                <a:schemeClr val="hlink"/>
              </a:buClr>
              <a:buFont typeface="Arial" panose="020B0604020202020204" pitchFamily="34" charset="0"/>
              <a:buChar char="•"/>
            </a:pPr>
            <a:r>
              <a:rPr lang="el-GR" altLang="el-GR" sz="2000" dirty="0">
                <a:latin typeface="+mn-lt"/>
              </a:rPr>
              <a:t>Οι προϋποθέσεις για τη χρήση του ικανοποιούνται με σχετική ευκολία</a:t>
            </a:r>
          </a:p>
          <a:p>
            <a:pPr marL="342900" indent="-342900" eaLnBrk="0" hangingPunct="0">
              <a:buClr>
                <a:schemeClr val="hlink"/>
              </a:buClr>
              <a:buFont typeface="Arial" panose="020B0604020202020204" pitchFamily="34" charset="0"/>
              <a:buChar char="•"/>
            </a:pPr>
            <a:r>
              <a:rPr lang="el-GR" altLang="el-GR" sz="2000" dirty="0">
                <a:latin typeface="+mn-lt"/>
              </a:rPr>
              <a:t>Προκειμένου να υπολογίσουμε τον ελάχιστο αριθμό συμμετεχόντων, μπορούμε να ακολουθήσουμε τον εξής απλό κανόνα: </a:t>
            </a:r>
            <a:r>
              <a:rPr lang="el-GR" altLang="el-GR" sz="2000" b="1" dirty="0">
                <a:latin typeface="+mn-lt"/>
              </a:rPr>
              <a:t>για κάθε κατηγορία θα πρέπει να έχουμε περίπου 20 συμμετέχοντες</a:t>
            </a:r>
            <a:r>
              <a:rPr lang="el-GR" altLang="el-GR" sz="2000" dirty="0">
                <a:latin typeface="+mn-lt"/>
              </a:rPr>
              <a:t> </a:t>
            </a:r>
          </a:p>
          <a:p>
            <a:pPr marL="342900" indent="-342900" eaLnBrk="0" hangingPunct="0">
              <a:buClr>
                <a:schemeClr val="hlink"/>
              </a:buClr>
              <a:buFont typeface="Arial" panose="020B0604020202020204" pitchFamily="34" charset="0"/>
              <a:buChar char="•"/>
            </a:pPr>
            <a:r>
              <a:rPr lang="el-GR" altLang="el-GR" sz="2000" dirty="0">
                <a:latin typeface="+mn-lt"/>
              </a:rPr>
              <a:t>Χρησιμοποιείται για την ερμηνεία συχνοτήτων που προέρχονται μόνο από ένα δείγμα (ως </a:t>
            </a:r>
            <a:r>
              <a:rPr lang="el-GR" altLang="el-GR" sz="2000" dirty="0">
                <a:solidFill>
                  <a:srgbClr val="C00000"/>
                </a:solidFill>
                <a:latin typeface="+mn-lt"/>
              </a:rPr>
              <a:t>κριτήριο καλής προσαρμογής </a:t>
            </a:r>
            <a:r>
              <a:rPr lang="el-GR" altLang="el-GR" sz="2000" dirty="0">
                <a:latin typeface="+mn-lt"/>
              </a:rPr>
              <a:t>ή καταλληλότητας) ή από δύο ή περισσότερα δείγματα (ως </a:t>
            </a:r>
            <a:r>
              <a:rPr lang="el-GR" altLang="el-GR" sz="2000" dirty="0">
                <a:solidFill>
                  <a:srgbClr val="C00000"/>
                </a:solidFill>
                <a:latin typeface="+mn-lt"/>
              </a:rPr>
              <a:t>κριτήριο ανεξαρτησίας</a:t>
            </a:r>
            <a:r>
              <a:rPr lang="el-GR" altLang="el-GR" sz="2000" dirty="0">
                <a:latin typeface="+mn-lt"/>
              </a:rPr>
              <a:t>)</a:t>
            </a:r>
          </a:p>
        </p:txBody>
      </p:sp>
      <p:sp>
        <p:nvSpPr>
          <p:cNvPr id="2" name="Slide Number Placeholder 3">
            <a:extLst>
              <a:ext uri="{FF2B5EF4-FFF2-40B4-BE49-F238E27FC236}">
                <a16:creationId xmlns:a16="http://schemas.microsoft.com/office/drawing/2014/main" id="{2742CD7C-CB6F-6040-16B8-DE0DA1855024}"/>
              </a:ext>
            </a:extLst>
          </p:cNvPr>
          <p:cNvSpPr txBox="1">
            <a:spLocks/>
          </p:cNvSpPr>
          <p:nvPr/>
        </p:nvSpPr>
        <p:spPr>
          <a:xfrm>
            <a:off x="7678738" y="295275"/>
            <a:ext cx="790575" cy="768350"/>
          </a:xfrm>
          <a:prstGeom prst="rect">
            <a:avLst/>
          </a:prstGeom>
        </p:spPr>
        <p:txBody>
          <a:bodyPr wrap="square" anchor="b">
            <a:norm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spcAft>
                <a:spcPts val="600"/>
              </a:spcAft>
              <a:defRPr/>
            </a:pPr>
            <a:fld id="{EAAAB618-6913-4EF2-9F57-31E199F82E40}" type="slidenum">
              <a:rPr lang="en-US" altLang="el-GR" sz="2800" smtClean="0">
                <a:solidFill>
                  <a:srgbClr val="595959"/>
                </a:solidFill>
                <a:latin typeface="+mn-lt"/>
              </a:rPr>
              <a:pPr algn="ctr">
                <a:spcAft>
                  <a:spcPts val="600"/>
                </a:spcAft>
                <a:defRPr/>
              </a:pPr>
              <a:t>4</a:t>
            </a:fld>
            <a:endParaRPr lang="en-US" altLang="el-GR" sz="2800" dirty="0">
              <a:solidFill>
                <a:srgbClr val="595959"/>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DD207FF-B49F-2293-EB73-F6D8094BE237}"/>
              </a:ext>
            </a:extLst>
          </p:cNvPr>
          <p:cNvSpPr>
            <a:spLocks noGrp="1" noChangeArrowheads="1"/>
          </p:cNvSpPr>
          <p:nvPr>
            <p:ph type="title"/>
          </p:nvPr>
        </p:nvSpPr>
        <p:spPr>
          <a:xfrm>
            <a:off x="722313" y="791989"/>
            <a:ext cx="7772400" cy="8763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l-GR" altLang="el-GR" sz="2900" dirty="0"/>
              <a:t>Το χ</a:t>
            </a:r>
            <a:r>
              <a:rPr lang="el-GR" altLang="el-GR" sz="2900" baseline="30000" dirty="0"/>
              <a:t>2</a:t>
            </a:r>
            <a:r>
              <a:rPr lang="el-GR" altLang="el-GR" sz="2900" dirty="0"/>
              <a:t> για μία ποιοτική (κατηγορική) μεταβλητή</a:t>
            </a:r>
          </a:p>
        </p:txBody>
      </p:sp>
      <p:sp>
        <p:nvSpPr>
          <p:cNvPr id="8195" name="Text Box 3">
            <a:extLst>
              <a:ext uri="{FF2B5EF4-FFF2-40B4-BE49-F238E27FC236}">
                <a16:creationId xmlns:a16="http://schemas.microsoft.com/office/drawing/2014/main" id="{69FDDE5F-F4CC-5F9D-5A02-B8423B279F0B}"/>
              </a:ext>
            </a:extLst>
          </p:cNvPr>
          <p:cNvSpPr txBox="1">
            <a:spLocks noChangeArrowheads="1"/>
          </p:cNvSpPr>
          <p:nvPr/>
        </p:nvSpPr>
        <p:spPr bwMode="auto">
          <a:xfrm>
            <a:off x="468313" y="2177876"/>
            <a:ext cx="82804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4013" indent="-354013">
              <a:defRPr>
                <a:solidFill>
                  <a:schemeClr val="tx1"/>
                </a:solidFill>
                <a:latin typeface="Arial" panose="020B0604020202020204" pitchFamily="34" charset="0"/>
              </a:defRPr>
            </a:lvl1pPr>
            <a:lvl2pPr marL="5334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342900" indent="-342900" eaLnBrk="0" hangingPunct="0">
              <a:buClr>
                <a:schemeClr val="hlink"/>
              </a:buClr>
              <a:buFont typeface="Arial" panose="020B0604020202020204" pitchFamily="34" charset="0"/>
              <a:buChar char="•"/>
            </a:pPr>
            <a:r>
              <a:rPr lang="el-GR" altLang="el-GR" sz="2000" dirty="0">
                <a:latin typeface="+mn-lt"/>
              </a:rPr>
              <a:t>Εξετάζει αν υπάρχει διαφορά μεταξύ των δεδομένων που έχουν συλλεχθεί κατά τη διάρκεια της έρευνας (πραγματικές συχνότητες) και αυτών που θα περιμέναμε να εμφανιστούν αν ίσχυε η μηδενική υπόθεση (αναμενόμενες συχνότητες).</a:t>
            </a:r>
          </a:p>
          <a:p>
            <a:pPr marL="342900" indent="-342900" eaLnBrk="0" hangingPunct="0">
              <a:buClr>
                <a:schemeClr val="hlink"/>
              </a:buClr>
              <a:buFont typeface="Arial" panose="020B0604020202020204" pitchFamily="34" charset="0"/>
              <a:buChar char="•"/>
            </a:pPr>
            <a:r>
              <a:rPr lang="en-US" altLang="el-GR" sz="2000" dirty="0">
                <a:latin typeface="+mn-lt"/>
              </a:rPr>
              <a:t>X</a:t>
            </a:r>
            <a:r>
              <a:rPr lang="el-GR" altLang="el-GR" sz="2000" dirty="0" err="1">
                <a:latin typeface="+mn-lt"/>
              </a:rPr>
              <a:t>ρησιμοποιείται</a:t>
            </a:r>
            <a:r>
              <a:rPr lang="el-GR" altLang="el-GR" sz="2000" dirty="0">
                <a:latin typeface="+mn-lt"/>
              </a:rPr>
              <a:t> επίσης προκειμένου να αποφασίσουμε αν ένα μεγάλο δείγμα προσεγγίζει τη μορφή της κανονικής κατανομής ή όχι. </a:t>
            </a:r>
          </a:p>
          <a:p>
            <a:pPr marL="342900" indent="-342900" eaLnBrk="0" hangingPunct="0">
              <a:buClr>
                <a:schemeClr val="hlink"/>
              </a:buClr>
              <a:buFont typeface="Arial" panose="020B0604020202020204" pitchFamily="34" charset="0"/>
              <a:buChar char="•"/>
            </a:pPr>
            <a:r>
              <a:rPr lang="el-GR" altLang="el-GR" sz="2000" b="1" dirty="0">
                <a:latin typeface="+mn-lt"/>
              </a:rPr>
              <a:t>Πραγματικές συχνότητες</a:t>
            </a:r>
            <a:r>
              <a:rPr lang="el-GR" altLang="el-GR" sz="2000" dirty="0">
                <a:latin typeface="+mn-lt"/>
              </a:rPr>
              <a:t>: Οι συχνότητες που παρατηρήθηκαν κατά τη διεξαγωγή της έρευνας</a:t>
            </a:r>
          </a:p>
          <a:p>
            <a:pPr marL="342900" indent="-342900" eaLnBrk="0" hangingPunct="0">
              <a:buClr>
                <a:schemeClr val="hlink"/>
              </a:buClr>
              <a:buFont typeface="Arial" panose="020B0604020202020204" pitchFamily="34" charset="0"/>
              <a:buChar char="•"/>
            </a:pPr>
            <a:r>
              <a:rPr lang="el-GR" altLang="el-GR" sz="2000" b="1" dirty="0">
                <a:latin typeface="+mn-lt"/>
              </a:rPr>
              <a:t>Αναμενόμενες συχνότητες</a:t>
            </a:r>
            <a:r>
              <a:rPr lang="el-GR" altLang="el-GR" sz="2000" dirty="0">
                <a:latin typeface="+mn-lt"/>
              </a:rPr>
              <a:t>: Οι τιμές των συχνοτήτων που θα</a:t>
            </a:r>
            <a:r>
              <a:rPr lang="en-US" altLang="el-GR" sz="2000" dirty="0">
                <a:latin typeface="+mn-lt"/>
              </a:rPr>
              <a:t> </a:t>
            </a:r>
            <a:r>
              <a:rPr lang="el-GR" altLang="el-GR" sz="2000" dirty="0">
                <a:latin typeface="+mn-lt"/>
              </a:rPr>
              <a:t>εμφανίζονταν αν ίσχυε η μηδενική υπόθεση</a:t>
            </a:r>
          </a:p>
          <a:p>
            <a:pPr marL="342900" indent="-342900" eaLnBrk="0" hangingPunct="0">
              <a:buClr>
                <a:schemeClr val="hlink"/>
              </a:buClr>
              <a:buFont typeface="Arial" panose="020B0604020202020204" pitchFamily="34" charset="0"/>
              <a:buChar char="•"/>
            </a:pPr>
            <a:r>
              <a:rPr lang="el-GR" altLang="el-GR" sz="2000" dirty="0">
                <a:latin typeface="+mn-lt"/>
              </a:rPr>
              <a:t>Ο τύπος:</a:t>
            </a:r>
          </a:p>
        </p:txBody>
      </p:sp>
      <p:sp>
        <p:nvSpPr>
          <p:cNvPr id="8197" name="Rectangle 5">
            <a:extLst>
              <a:ext uri="{FF2B5EF4-FFF2-40B4-BE49-F238E27FC236}">
                <a16:creationId xmlns:a16="http://schemas.microsoft.com/office/drawing/2014/main" id="{57F7A982-477D-B232-53F7-16136C778A5D}"/>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8196" name="Object 4">
            <a:extLst>
              <a:ext uri="{FF2B5EF4-FFF2-40B4-BE49-F238E27FC236}">
                <a16:creationId xmlns:a16="http://schemas.microsoft.com/office/drawing/2014/main" id="{866CD8CF-D354-D7DF-046B-974AE6BD399A}"/>
              </a:ext>
            </a:extLst>
          </p:cNvPr>
          <p:cNvGraphicFramePr>
            <a:graphicFrameLocks noChangeAspect="1"/>
          </p:cNvGraphicFramePr>
          <p:nvPr>
            <p:extLst>
              <p:ext uri="{D42A27DB-BD31-4B8C-83A1-F6EECF244321}">
                <p14:modId xmlns:p14="http://schemas.microsoft.com/office/powerpoint/2010/main" val="1845280571"/>
              </p:ext>
            </p:extLst>
          </p:nvPr>
        </p:nvGraphicFramePr>
        <p:xfrm>
          <a:off x="3563938" y="5589240"/>
          <a:ext cx="1871662" cy="742950"/>
        </p:xfrm>
        <a:graphic>
          <a:graphicData uri="http://schemas.openxmlformats.org/presentationml/2006/ole">
            <mc:AlternateContent xmlns:mc="http://schemas.openxmlformats.org/markup-compatibility/2006">
              <mc:Choice xmlns:v="urn:schemas-microsoft-com:vml" Requires="v">
                <p:oleObj name="Εξίσωση" r:id="rId2" imgW="1054100" imgH="419100" progId="Equation.3">
                  <p:embed/>
                </p:oleObj>
              </mc:Choice>
              <mc:Fallback>
                <p:oleObj name="Εξίσωση" r:id="rId2" imgW="1054100" imgH="419100" progId="Equation.3">
                  <p:embed/>
                  <p:pic>
                    <p:nvPicPr>
                      <p:cNvPr id="8196" name="Object 4">
                        <a:extLst>
                          <a:ext uri="{FF2B5EF4-FFF2-40B4-BE49-F238E27FC236}">
                            <a16:creationId xmlns:a16="http://schemas.microsoft.com/office/drawing/2014/main" id="{866CD8CF-D354-D7DF-046B-974AE6BD3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5589240"/>
                        <a:ext cx="1871662" cy="742950"/>
                      </a:xfrm>
                      <a:prstGeom prst="rect">
                        <a:avLst/>
                      </a:prstGeom>
                      <a:noFill/>
                      <a:extLst>
                        <a:ext uri="{909E8E84-426E-40DD-AFC4-6F175D3DCCD1}">
                          <a14:hiddenFill xmlns:a14="http://schemas.microsoft.com/office/drawing/2010/main">
                            <a:solidFill>
                              <a:srgbClr val="DDDDDD"/>
                            </a:solidFill>
                          </a14:hiddenFill>
                        </a:ext>
                      </a:extLst>
                    </p:spPr>
                  </p:pic>
                </p:oleObj>
              </mc:Fallback>
            </mc:AlternateContent>
          </a:graphicData>
        </a:graphic>
      </p:graphicFrame>
      <p:sp>
        <p:nvSpPr>
          <p:cNvPr id="2" name="Slide Number Placeholder 3">
            <a:extLst>
              <a:ext uri="{FF2B5EF4-FFF2-40B4-BE49-F238E27FC236}">
                <a16:creationId xmlns:a16="http://schemas.microsoft.com/office/drawing/2014/main" id="{ED643CD2-DE79-1C88-51E4-D7E66330D06F}"/>
              </a:ext>
            </a:extLst>
          </p:cNvPr>
          <p:cNvSpPr txBox="1">
            <a:spLocks/>
          </p:cNvSpPr>
          <p:nvPr/>
        </p:nvSpPr>
        <p:spPr>
          <a:xfrm>
            <a:off x="7678738" y="295275"/>
            <a:ext cx="790575" cy="768350"/>
          </a:xfrm>
          <a:prstGeom prst="rect">
            <a:avLst/>
          </a:prstGeom>
        </p:spPr>
        <p:txBody>
          <a:bodyPr wrap="square" anchor="b">
            <a:norm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spcAft>
                <a:spcPts val="600"/>
              </a:spcAft>
              <a:defRPr/>
            </a:pPr>
            <a:fld id="{EAAAB618-6913-4EF2-9F57-31E199F82E40}" type="slidenum">
              <a:rPr lang="en-US" altLang="el-GR" sz="2800" smtClean="0">
                <a:solidFill>
                  <a:srgbClr val="595959"/>
                </a:solidFill>
                <a:latin typeface="+mn-lt"/>
              </a:rPr>
              <a:pPr algn="ctr">
                <a:spcAft>
                  <a:spcPts val="600"/>
                </a:spcAft>
                <a:defRPr/>
              </a:pPr>
              <a:t>5</a:t>
            </a:fld>
            <a:endParaRPr lang="en-US" altLang="el-GR" sz="2800" dirty="0">
              <a:solidFill>
                <a:srgbClr val="595959"/>
              </a:solidFill>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F06EE-9ED1-321C-0B30-C0D034925E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150749-4760-514A-8972-3F7D4B38C075}"/>
              </a:ext>
            </a:extLst>
          </p:cNvPr>
          <p:cNvSpPr>
            <a:spLocks noGrp="1"/>
          </p:cNvSpPr>
          <p:nvPr>
            <p:ph type="title"/>
          </p:nvPr>
        </p:nvSpPr>
        <p:spPr>
          <a:xfrm>
            <a:off x="866775" y="927100"/>
            <a:ext cx="6345238" cy="709613"/>
          </a:xfrm>
        </p:spPr>
        <p:txBody>
          <a:bodyPr wrap="square" anchor="ctr">
            <a:normAutofit/>
          </a:bodyPr>
          <a:lstStyle/>
          <a:p>
            <a:r>
              <a:rPr lang="el-GR" dirty="0"/>
              <a:t>Η χ</a:t>
            </a:r>
            <a:r>
              <a:rPr lang="el-GR" baseline="30000" dirty="0"/>
              <a:t>2</a:t>
            </a:r>
            <a:r>
              <a:rPr lang="el-GR" dirty="0"/>
              <a:t> κατανομή</a:t>
            </a:r>
            <a:endParaRPr lang="en-US" dirty="0"/>
          </a:p>
        </p:txBody>
      </p:sp>
      <p:sp>
        <p:nvSpPr>
          <p:cNvPr id="4" name="Slide Number Placeholder 3">
            <a:extLst>
              <a:ext uri="{FF2B5EF4-FFF2-40B4-BE49-F238E27FC236}">
                <a16:creationId xmlns:a16="http://schemas.microsoft.com/office/drawing/2014/main" id="{3BA13CC6-0C8F-9184-4A68-C62D8BC637B4}"/>
              </a:ext>
            </a:extLst>
          </p:cNvPr>
          <p:cNvSpPr>
            <a:spLocks noGrp="1"/>
          </p:cNvSpPr>
          <p:nvPr>
            <p:ph type="sldNum" sz="quarter" idx="12"/>
          </p:nvPr>
        </p:nvSpPr>
        <p:spPr>
          <a:xfrm>
            <a:off x="7678738" y="295275"/>
            <a:ext cx="790575" cy="768350"/>
          </a:xfrm>
        </p:spPr>
        <p:txBody>
          <a:bodyPr wrap="square" anchor="b">
            <a:normAutofit/>
          </a:bodyPr>
          <a:lstStyle/>
          <a:p>
            <a:pPr>
              <a:spcAft>
                <a:spcPts val="600"/>
              </a:spcAft>
              <a:defRPr/>
            </a:pPr>
            <a:fld id="{EAAAB618-6913-4EF2-9F57-31E199F82E40}" type="slidenum">
              <a:rPr lang="en-US" altLang="el-GR" smtClean="0">
                <a:latin typeface="+mn-lt"/>
              </a:rPr>
              <a:pPr>
                <a:spcAft>
                  <a:spcPts val="600"/>
                </a:spcAft>
                <a:defRPr/>
              </a:pPr>
              <a:t>6</a:t>
            </a:fld>
            <a:endParaRPr lang="en-US" altLang="el-GR" dirty="0">
              <a:latin typeface="+mn-lt"/>
            </a:endParaRPr>
          </a:p>
        </p:txBody>
      </p:sp>
      <p:pic>
        <p:nvPicPr>
          <p:cNvPr id="8" name="Εικόνα 7" descr="Εικόνα που περιέχει κείμενο, διάγραμμα, γραμμή, γράφημα&#10;&#10;Το περιεχόμενο που δημιουργείται από AI ενδέχεται να είναι εσφαλμένο.">
            <a:extLst>
              <a:ext uri="{FF2B5EF4-FFF2-40B4-BE49-F238E27FC236}">
                <a16:creationId xmlns:a16="http://schemas.microsoft.com/office/drawing/2014/main" id="{462E73BC-424F-1438-CFD9-A9A078A67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45842"/>
            <a:ext cx="4199480" cy="2146781"/>
          </a:xfrm>
          <a:prstGeom prst="rect">
            <a:avLst/>
          </a:prstGeom>
        </p:spPr>
      </p:pic>
      <p:pic>
        <p:nvPicPr>
          <p:cNvPr id="10" name="Εικόνα 9" descr="Εικόνα που περιέχει κείμενο, διάγραμμα, γραμμή, γράφημα&#10;&#10;Το περιεχόμενο που δημιουργείται από AI ενδέχεται να είναι εσφαλμένο.">
            <a:extLst>
              <a:ext uri="{FF2B5EF4-FFF2-40B4-BE49-F238E27FC236}">
                <a16:creationId xmlns:a16="http://schemas.microsoft.com/office/drawing/2014/main" id="{91E09BED-B840-232D-EBB7-C628A9F62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481" y="3009384"/>
            <a:ext cx="4620991" cy="2026256"/>
          </a:xfrm>
          <a:prstGeom prst="rect">
            <a:avLst/>
          </a:prstGeom>
        </p:spPr>
      </p:pic>
    </p:spTree>
    <p:extLst>
      <p:ext uri="{BB962C8B-B14F-4D97-AF65-F5344CB8AC3E}">
        <p14:creationId xmlns:p14="http://schemas.microsoft.com/office/powerpoint/2010/main" val="216173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E329434-E1CC-B6C5-25D1-C33014592F19}"/>
              </a:ext>
            </a:extLst>
          </p:cNvPr>
          <p:cNvSpPr>
            <a:spLocks noGrp="1" noChangeArrowheads="1"/>
          </p:cNvSpPr>
          <p:nvPr>
            <p:ph type="title"/>
          </p:nvPr>
        </p:nvSpPr>
        <p:spPr>
          <a:xfrm>
            <a:off x="611560" y="620688"/>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l-GR" altLang="el-GR" dirty="0"/>
              <a:t>Ένα παράδειγμα</a:t>
            </a:r>
          </a:p>
        </p:txBody>
      </p:sp>
      <p:sp>
        <p:nvSpPr>
          <p:cNvPr id="18435" name="Rectangle 3">
            <a:extLst>
              <a:ext uri="{FF2B5EF4-FFF2-40B4-BE49-F238E27FC236}">
                <a16:creationId xmlns:a16="http://schemas.microsoft.com/office/drawing/2014/main" id="{4B37B788-195B-1B16-6C35-7A8A3F68FEB3}"/>
              </a:ext>
            </a:extLst>
          </p:cNvPr>
          <p:cNvSpPr>
            <a:spLocks noGrp="1" noChangeArrowheads="1"/>
          </p:cNvSpPr>
          <p:nvPr>
            <p:ph type="body" idx="1"/>
          </p:nvPr>
        </p:nvSpPr>
        <p:spPr>
          <a:xfrm>
            <a:off x="539552" y="2132856"/>
            <a:ext cx="8229600" cy="4248894"/>
          </a:xfrm>
        </p:spPr>
        <p:txBody>
          <a:bodyPr/>
          <a:lstStyle/>
          <a:p>
            <a:pPr marL="0" indent="0">
              <a:spcBef>
                <a:spcPts val="0"/>
              </a:spcBef>
              <a:buClr>
                <a:schemeClr val="hlink"/>
              </a:buClr>
              <a:buNone/>
            </a:pPr>
            <a:r>
              <a:rPr lang="el-GR" altLang="el-GR" sz="2000" dirty="0">
                <a:solidFill>
                  <a:schemeClr val="tx1"/>
                </a:solidFill>
                <a:cs typeface="Arial" panose="020B0604020202020204" pitchFamily="34" charset="0"/>
              </a:rPr>
              <a:t>Ένας ερευνητής μελετάει τον τρόπο με τον οποίο οι φοιτητές οργανώνουν τη μελέτη τους. Επέλεξε τυχαία 120 φοιτητές διαφόρων σχολών και τους ζήτησε να συμπληρώσουν ένα ερωτηματολόγιο, το οποίο επιτρέπει να καθοριστεί ο τρόπος μελέτης τους. Συγκεκριμένα, η αξιολόγηση των απαντήσεων που δίνει το άτομο επιτρέπει στον ερευνητή να κατηγοριοποιήσει τον τρόπο μελέτης του ως: α) μεθοδική (καθημερινή μελέτη), β) ακανόνιστη (περίοδοι εξαιρετικά έντονης μελέτης), ή γ) συνδυαστική (συνδυασμός και των δύο προηγούμενων).</a:t>
            </a:r>
          </a:p>
          <a:p>
            <a:pPr marL="0" indent="0">
              <a:spcBef>
                <a:spcPts val="0"/>
              </a:spcBef>
              <a:buClr>
                <a:schemeClr val="hlink"/>
              </a:buClr>
              <a:buNone/>
            </a:pPr>
            <a:endParaRPr lang="el-GR" altLang="el-GR" sz="2000" dirty="0">
              <a:solidFill>
                <a:schemeClr val="tx1"/>
              </a:solidFill>
              <a:cs typeface="Arial" panose="020B0604020202020204" pitchFamily="34" charset="0"/>
            </a:endParaRPr>
          </a:p>
          <a:p>
            <a:pPr marL="0" indent="0">
              <a:spcBef>
                <a:spcPts val="0"/>
              </a:spcBef>
              <a:buFontTx/>
              <a:buNone/>
            </a:pPr>
            <a:r>
              <a:rPr lang="el-GR" altLang="el-GR" sz="2000" b="1" dirty="0">
                <a:solidFill>
                  <a:srgbClr val="B000B0"/>
                </a:solidFill>
              </a:rPr>
              <a:t>Οι υποθέσεις:</a:t>
            </a:r>
          </a:p>
          <a:p>
            <a:pPr marL="820738" lvl="1">
              <a:spcBef>
                <a:spcPts val="0"/>
              </a:spcBef>
              <a:buClr>
                <a:schemeClr val="hlink"/>
              </a:buClr>
              <a:buFont typeface="Wingdings" panose="05000000000000000000" pitchFamily="2" charset="2"/>
              <a:buBlip>
                <a:blip r:embed="rId2"/>
              </a:buBlip>
            </a:pPr>
            <a:r>
              <a:rPr lang="el-GR" altLang="el-GR" sz="1800" b="1" dirty="0">
                <a:solidFill>
                  <a:srgbClr val="B000B0"/>
                </a:solidFill>
              </a:rPr>
              <a:t>Μηδενική υπόθεση</a:t>
            </a:r>
            <a:r>
              <a:rPr lang="el-GR" altLang="el-GR" sz="1800" dirty="0">
                <a:solidFill>
                  <a:srgbClr val="B000B0"/>
                </a:solidFill>
              </a:rPr>
              <a:t>:</a:t>
            </a:r>
            <a:r>
              <a:rPr lang="el-GR" altLang="el-GR" sz="1800" dirty="0"/>
              <a:t> Οι συχνότητες των τριών τύπων μελέτης δεν είναι διαφορετικές μεταξύ τους (υπόθεση αμφίπλευρου ελέγχου).</a:t>
            </a:r>
          </a:p>
          <a:p>
            <a:pPr marL="820738" lvl="1">
              <a:spcBef>
                <a:spcPts val="0"/>
              </a:spcBef>
              <a:buClr>
                <a:schemeClr val="hlink"/>
              </a:buClr>
              <a:buFont typeface="Wingdings" panose="05000000000000000000" pitchFamily="2" charset="2"/>
              <a:buBlip>
                <a:blip r:embed="rId2"/>
              </a:buBlip>
            </a:pPr>
            <a:r>
              <a:rPr lang="el-GR" altLang="el-GR" sz="1800" b="1" dirty="0">
                <a:solidFill>
                  <a:srgbClr val="B000B0"/>
                </a:solidFill>
              </a:rPr>
              <a:t>Εναλλακτική υπόθεση</a:t>
            </a:r>
            <a:r>
              <a:rPr lang="el-GR" altLang="el-GR" sz="1800" dirty="0">
                <a:solidFill>
                  <a:srgbClr val="B000B0"/>
                </a:solidFill>
              </a:rPr>
              <a:t>:</a:t>
            </a:r>
            <a:r>
              <a:rPr lang="el-GR" altLang="el-GR" sz="1800" dirty="0"/>
              <a:t> Οι συχνότητες των τριών τύπων μελέτης είναι διαφορετικές μεταξύ τους.</a:t>
            </a:r>
          </a:p>
        </p:txBody>
      </p:sp>
      <p:sp>
        <p:nvSpPr>
          <p:cNvPr id="2" name="Slide Number Placeholder 3">
            <a:extLst>
              <a:ext uri="{FF2B5EF4-FFF2-40B4-BE49-F238E27FC236}">
                <a16:creationId xmlns:a16="http://schemas.microsoft.com/office/drawing/2014/main" id="{6E106909-F27B-20AB-BBA4-F986702D0DD5}"/>
              </a:ext>
            </a:extLst>
          </p:cNvPr>
          <p:cNvSpPr>
            <a:spLocks noGrp="1"/>
          </p:cNvSpPr>
          <p:nvPr>
            <p:ph type="sldNum" sz="quarter" idx="12"/>
          </p:nvPr>
        </p:nvSpPr>
        <p:spPr>
          <a:xfrm>
            <a:off x="7678738" y="295275"/>
            <a:ext cx="790575" cy="768350"/>
          </a:xfrm>
        </p:spPr>
        <p:txBody>
          <a:bodyPr wrap="square" anchor="b">
            <a:normAutofit/>
          </a:bodyPr>
          <a:lstStyle/>
          <a:p>
            <a:pPr>
              <a:spcAft>
                <a:spcPts val="600"/>
              </a:spcAft>
              <a:defRPr/>
            </a:pPr>
            <a:fld id="{EAAAB618-6913-4EF2-9F57-31E199F82E40}" type="slidenum">
              <a:rPr lang="en-US" altLang="el-GR" smtClean="0">
                <a:latin typeface="+mn-lt"/>
              </a:rPr>
              <a:pPr>
                <a:spcAft>
                  <a:spcPts val="600"/>
                </a:spcAft>
                <a:defRPr/>
              </a:pPr>
              <a:t>7</a:t>
            </a:fld>
            <a:endParaRPr lang="en-US" altLang="el-GR"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467A1C8-2D5D-B324-F73F-885F9A46D3FD}"/>
              </a:ext>
            </a:extLst>
          </p:cNvPr>
          <p:cNvSpPr>
            <a:spLocks noGrp="1" noChangeArrowheads="1"/>
          </p:cNvSpPr>
          <p:nvPr>
            <p:ph type="title"/>
          </p:nvPr>
        </p:nvSpPr>
        <p:spPr>
          <a:xfrm>
            <a:off x="539750" y="692696"/>
            <a:ext cx="8135938"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l-GR" altLang="el-GR" dirty="0"/>
              <a:t>Τα δεδομένα και το αποτέλεσμα</a:t>
            </a:r>
          </a:p>
        </p:txBody>
      </p:sp>
      <p:sp>
        <p:nvSpPr>
          <p:cNvPr id="9221" name="Text Box 5">
            <a:extLst>
              <a:ext uri="{FF2B5EF4-FFF2-40B4-BE49-F238E27FC236}">
                <a16:creationId xmlns:a16="http://schemas.microsoft.com/office/drawing/2014/main" id="{CE568FE3-3F40-76B3-645C-24E5F6259CAF}"/>
              </a:ext>
            </a:extLst>
          </p:cNvPr>
          <p:cNvSpPr txBox="1">
            <a:spLocks noChangeArrowheads="1"/>
          </p:cNvSpPr>
          <p:nvPr/>
        </p:nvSpPr>
        <p:spPr bwMode="auto">
          <a:xfrm>
            <a:off x="3023394" y="5229200"/>
            <a:ext cx="316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sz="2400" b="1" dirty="0">
                <a:latin typeface="+mn-lt"/>
              </a:rPr>
              <a:t>χ</a:t>
            </a:r>
            <a:r>
              <a:rPr lang="el-GR" altLang="el-GR" sz="2400" b="1" baseline="30000" dirty="0">
                <a:latin typeface="+mn-lt"/>
              </a:rPr>
              <a:t>2</a:t>
            </a:r>
            <a:r>
              <a:rPr lang="el-GR" altLang="el-GR" sz="2400" b="1" dirty="0">
                <a:latin typeface="+mn-lt"/>
              </a:rPr>
              <a:t>(2)=7,35, </a:t>
            </a:r>
            <a:r>
              <a:rPr lang="en-US" altLang="el-GR" sz="2400" b="1" dirty="0">
                <a:latin typeface="+mn-lt"/>
              </a:rPr>
              <a:t>p</a:t>
            </a:r>
            <a:r>
              <a:rPr lang="el-GR" altLang="el-GR" sz="2400" b="1" dirty="0">
                <a:latin typeface="+mn-lt"/>
              </a:rPr>
              <a:t>=0,025</a:t>
            </a:r>
          </a:p>
        </p:txBody>
      </p:sp>
      <p:pic>
        <p:nvPicPr>
          <p:cNvPr id="5" name="Εικόνα 4">
            <a:extLst>
              <a:ext uri="{FF2B5EF4-FFF2-40B4-BE49-F238E27FC236}">
                <a16:creationId xmlns:a16="http://schemas.microsoft.com/office/drawing/2014/main" id="{85C3B970-60CA-6452-A754-3A5A962A8D79}"/>
              </a:ext>
            </a:extLst>
          </p:cNvPr>
          <p:cNvPicPr>
            <a:picLocks noChangeAspect="1"/>
          </p:cNvPicPr>
          <p:nvPr/>
        </p:nvPicPr>
        <p:blipFill>
          <a:blip r:embed="rId2"/>
          <a:stretch>
            <a:fillRect/>
          </a:stretch>
        </p:blipFill>
        <p:spPr>
          <a:xfrm>
            <a:off x="541844" y="2996952"/>
            <a:ext cx="8060312" cy="1512168"/>
          </a:xfrm>
          <a:prstGeom prst="rect">
            <a:avLst/>
          </a:prstGeom>
        </p:spPr>
      </p:pic>
      <p:sp>
        <p:nvSpPr>
          <p:cNvPr id="6" name="Slide Number Placeholder 3">
            <a:extLst>
              <a:ext uri="{FF2B5EF4-FFF2-40B4-BE49-F238E27FC236}">
                <a16:creationId xmlns:a16="http://schemas.microsoft.com/office/drawing/2014/main" id="{CD29F6E0-720A-9B42-F1AB-37D0CA34D2CD}"/>
              </a:ext>
            </a:extLst>
          </p:cNvPr>
          <p:cNvSpPr txBox="1">
            <a:spLocks/>
          </p:cNvSpPr>
          <p:nvPr/>
        </p:nvSpPr>
        <p:spPr>
          <a:xfrm>
            <a:off x="7678738" y="295275"/>
            <a:ext cx="790575" cy="768350"/>
          </a:xfrm>
          <a:prstGeom prst="rect">
            <a:avLst/>
          </a:prstGeom>
        </p:spPr>
        <p:txBody>
          <a:bodyPr wrap="square" anchor="b">
            <a:norm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spcAft>
                <a:spcPts val="600"/>
              </a:spcAft>
              <a:defRPr/>
            </a:pPr>
            <a:fld id="{EAAAB618-6913-4EF2-9F57-31E199F82E40}" type="slidenum">
              <a:rPr lang="en-US" altLang="el-GR" sz="2800" smtClean="0">
                <a:solidFill>
                  <a:srgbClr val="595959"/>
                </a:solidFill>
                <a:latin typeface="+mn-lt"/>
              </a:rPr>
              <a:pPr algn="ctr">
                <a:spcAft>
                  <a:spcPts val="600"/>
                </a:spcAft>
                <a:defRPr/>
              </a:pPr>
              <a:t>8</a:t>
            </a:fld>
            <a:endParaRPr lang="en-US" altLang="el-GR" sz="2800" dirty="0">
              <a:solidFill>
                <a:srgbClr val="595959"/>
              </a:solidFill>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id="{5E064022-A8F8-E5C2-9A0E-4D56C7A03886}"/>
              </a:ext>
            </a:extLst>
          </p:cNvPr>
          <p:cNvSpPr txBox="1">
            <a:spLocks noChangeArrowheads="1"/>
          </p:cNvSpPr>
          <p:nvPr/>
        </p:nvSpPr>
        <p:spPr bwMode="auto">
          <a:xfrm>
            <a:off x="1295400" y="24384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l-GR" altLang="el-GR" sz="2400">
              <a:latin typeface="Times New Roman" panose="02020603050405020304" pitchFamily="18" charset="0"/>
            </a:endParaRPr>
          </a:p>
        </p:txBody>
      </p:sp>
      <p:sp>
        <p:nvSpPr>
          <p:cNvPr id="10245" name="Text Box 5">
            <a:extLst>
              <a:ext uri="{FF2B5EF4-FFF2-40B4-BE49-F238E27FC236}">
                <a16:creationId xmlns:a16="http://schemas.microsoft.com/office/drawing/2014/main" id="{2FB275F4-E16B-909D-A08F-6365EBEDC131}"/>
              </a:ext>
            </a:extLst>
          </p:cNvPr>
          <p:cNvSpPr txBox="1">
            <a:spLocks noChangeArrowheads="1"/>
          </p:cNvSpPr>
          <p:nvPr/>
        </p:nvSpPr>
        <p:spPr bwMode="auto">
          <a:xfrm>
            <a:off x="608013" y="2348880"/>
            <a:ext cx="7848600" cy="339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4013" indent="-354013">
              <a:defRPr>
                <a:solidFill>
                  <a:schemeClr val="tx1"/>
                </a:solidFill>
                <a:latin typeface="Arial" panose="020B0604020202020204" pitchFamily="34" charset="0"/>
              </a:defRPr>
            </a:lvl1pPr>
            <a:lvl2pPr marL="5334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342900" indent="-342900">
              <a:lnSpc>
                <a:spcPct val="120000"/>
              </a:lnSpc>
              <a:spcBef>
                <a:spcPct val="50000"/>
              </a:spcBef>
              <a:buClr>
                <a:schemeClr val="hlink"/>
              </a:buClr>
              <a:buFont typeface="Arial" panose="020B0604020202020204" pitchFamily="34" charset="0"/>
              <a:buChar char="•"/>
            </a:pPr>
            <a:r>
              <a:rPr lang="el-GR" altLang="el-GR" sz="2000" dirty="0">
                <a:latin typeface="+mn-lt"/>
              </a:rPr>
              <a:t>Μια δεύτερη χρήση του στατιστικού κριτηρίου χ</a:t>
            </a:r>
            <a:r>
              <a:rPr lang="el-GR" altLang="el-GR" sz="2000" baseline="30000" dirty="0">
                <a:latin typeface="+mn-lt"/>
              </a:rPr>
              <a:t>2</a:t>
            </a:r>
            <a:r>
              <a:rPr lang="el-GR" altLang="el-GR" sz="2000" dirty="0">
                <a:latin typeface="+mn-lt"/>
              </a:rPr>
              <a:t> είναι ως στατιστικό κριτήριο για τον έλεγχο της ανεξαρτησίας μεταξύ δύο ποιοτικών μεταβλητών. Δηλαδή, μπορεί να χρησιμοποιηθεί για να εξετάσουμε αν δύο μεταβλητές που διασταυρώνονται σε έναν πίνακα διπλής εισόδου είναι ανεξάρτητες ή αλληλεξαρτώνται και αν οι συχνότητες των διαφόρων κατηγοριών μπορούν να προκύψουν τυχαία ή είναι συστηματικές, αντίστοιχα.</a:t>
            </a:r>
          </a:p>
          <a:p>
            <a:pPr marL="342900" indent="-342900">
              <a:lnSpc>
                <a:spcPct val="120000"/>
              </a:lnSpc>
              <a:buClr>
                <a:schemeClr val="hlink"/>
              </a:buClr>
              <a:buFont typeface="Arial" panose="020B0604020202020204" pitchFamily="34" charset="0"/>
              <a:buChar char="•"/>
            </a:pPr>
            <a:r>
              <a:rPr lang="el-GR" altLang="el-GR" sz="2000" b="1" dirty="0">
                <a:solidFill>
                  <a:srgbClr val="C00000"/>
                </a:solidFill>
                <a:latin typeface="+mn-lt"/>
              </a:rPr>
              <a:t>Πίνακας διπλής εισόδου ή διασταύρωσης</a:t>
            </a:r>
            <a:r>
              <a:rPr lang="el-GR" altLang="el-GR" sz="2000" b="1" dirty="0">
                <a:latin typeface="+mn-lt"/>
              </a:rPr>
              <a:t>: </a:t>
            </a:r>
            <a:r>
              <a:rPr lang="el-GR" altLang="el-GR" sz="2000" dirty="0">
                <a:latin typeface="+mn-lt"/>
              </a:rPr>
              <a:t>Πίνακας στον οποίο κάθε τιμή ταξινομείται ως προς δύο μεταβλητές ταυτόχρονα</a:t>
            </a:r>
          </a:p>
        </p:txBody>
      </p:sp>
      <p:sp>
        <p:nvSpPr>
          <p:cNvPr id="10247" name="Rectangle 7">
            <a:extLst>
              <a:ext uri="{FF2B5EF4-FFF2-40B4-BE49-F238E27FC236}">
                <a16:creationId xmlns:a16="http://schemas.microsoft.com/office/drawing/2014/main" id="{DB58A0CD-B62D-96A0-7709-49C6366D5846}"/>
              </a:ext>
            </a:extLst>
          </p:cNvPr>
          <p:cNvSpPr>
            <a:spLocks noGrp="1" noChangeArrowheads="1"/>
          </p:cNvSpPr>
          <p:nvPr>
            <p:ph type="title"/>
          </p:nvPr>
        </p:nvSpPr>
        <p:spPr>
          <a:xfrm>
            <a:off x="646113" y="836712"/>
            <a:ext cx="7772400" cy="8763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l-GR" altLang="el-GR" dirty="0"/>
              <a:t>Το χ</a:t>
            </a:r>
            <a:r>
              <a:rPr lang="el-GR" altLang="el-GR" baseline="30000" dirty="0"/>
              <a:t>2</a:t>
            </a:r>
            <a:r>
              <a:rPr lang="el-GR" altLang="el-GR" dirty="0"/>
              <a:t> για δύο ποιοτικές (κατηγορικές) μεταβλητές</a:t>
            </a:r>
          </a:p>
        </p:txBody>
      </p:sp>
      <p:sp>
        <p:nvSpPr>
          <p:cNvPr id="2" name="Slide Number Placeholder 3">
            <a:extLst>
              <a:ext uri="{FF2B5EF4-FFF2-40B4-BE49-F238E27FC236}">
                <a16:creationId xmlns:a16="http://schemas.microsoft.com/office/drawing/2014/main" id="{69EEFA69-133F-13E1-5681-4A0E931B540D}"/>
              </a:ext>
            </a:extLst>
          </p:cNvPr>
          <p:cNvSpPr txBox="1">
            <a:spLocks/>
          </p:cNvSpPr>
          <p:nvPr/>
        </p:nvSpPr>
        <p:spPr>
          <a:xfrm>
            <a:off x="7678738" y="295275"/>
            <a:ext cx="790575" cy="768350"/>
          </a:xfrm>
          <a:prstGeom prst="rect">
            <a:avLst/>
          </a:prstGeom>
        </p:spPr>
        <p:txBody>
          <a:bodyPr wrap="square" anchor="b">
            <a:norm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spcAft>
                <a:spcPts val="600"/>
              </a:spcAft>
              <a:defRPr/>
            </a:pPr>
            <a:fld id="{EAAAB618-6913-4EF2-9F57-31E199F82E40}" type="slidenum">
              <a:rPr lang="en-US" altLang="el-GR" sz="2800" smtClean="0">
                <a:solidFill>
                  <a:srgbClr val="595959"/>
                </a:solidFill>
                <a:latin typeface="+mn-lt"/>
              </a:rPr>
              <a:pPr algn="ctr">
                <a:spcAft>
                  <a:spcPts val="600"/>
                </a:spcAft>
                <a:defRPr/>
              </a:pPr>
              <a:t>9</a:t>
            </a:fld>
            <a:endParaRPr lang="en-US" altLang="el-GR" sz="2800" dirty="0">
              <a:solidFill>
                <a:srgbClr val="595959"/>
              </a:solidFill>
              <a:latin typeface="+mn-l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Vanho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heme-Vanhove" id="{EA4D7CFF-F74A-7A48-87D6-C7AA06D573FD}" vid="{963A5AEF-4D68-7B48-B976-AF49F0E9A62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6278</TotalTime>
  <Words>1098</Words>
  <Application>Microsoft Office PowerPoint</Application>
  <PresentationFormat>Προβολή στην οθόνη (4:3)</PresentationFormat>
  <Paragraphs>86</Paragraphs>
  <Slides>17</Slides>
  <Notes>0</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17</vt:i4>
      </vt:variant>
    </vt:vector>
  </HeadingPairs>
  <TitlesOfParts>
    <vt:vector size="25" baseType="lpstr">
      <vt:lpstr>Arial</vt:lpstr>
      <vt:lpstr>Calibri</vt:lpstr>
      <vt:lpstr>Calibri Light</vt:lpstr>
      <vt:lpstr>Times New Roman</vt:lpstr>
      <vt:lpstr>Wingdings</vt:lpstr>
      <vt:lpstr>Wingdings 3</vt:lpstr>
      <vt:lpstr>Theme-Vanhove</vt:lpstr>
      <vt:lpstr>Microsoft Equation 3.0</vt:lpstr>
      <vt:lpstr>Σύγκριση συχνοτήτων κατηγοριών: Το χ2</vt:lpstr>
      <vt:lpstr>Μαθησιακοί στόχοι</vt:lpstr>
      <vt:lpstr>Προϋποθέσεις για τη χρήση του κριτηρίου</vt:lpstr>
      <vt:lpstr>Το στατιστικό κριτήριο χ2</vt:lpstr>
      <vt:lpstr>Το χ2 για μία ποιοτική (κατηγορική) μεταβλητή</vt:lpstr>
      <vt:lpstr>Η χ2 κατανομή</vt:lpstr>
      <vt:lpstr>Ένα παράδειγμα</vt:lpstr>
      <vt:lpstr>Τα δεδομένα και το αποτέλεσμα</vt:lpstr>
      <vt:lpstr>Το χ2 για δύο ποιοτικές (κατηγορικές) μεταβλητές</vt:lpstr>
      <vt:lpstr>Ένα παράδειγμα</vt:lpstr>
      <vt:lpstr>Τα δεδομένα</vt:lpstr>
      <vt:lpstr>Υπολογισμός των αναμενόμενων συχνοτήτων</vt:lpstr>
      <vt:lpstr>Υποθέσεις και αποτέλεσμα</vt:lpstr>
      <vt:lpstr>Τα αποτελέσματα από το SPSS</vt:lpstr>
      <vt:lpstr>Περιορισμοί στη χρήση του χ2</vt:lpstr>
      <vt:lpstr>Περιορισμοί στη χρήση του χ2 (συνέχεια)</vt:lpstr>
      <vt:lpstr>Διόρθωση Yates ή όχι;</vt:lpstr>
    </vt:vector>
  </TitlesOfParts>
  <Company>bcuc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jtribe01</dc:creator>
  <cp:lastModifiedBy>Petros Roussos</cp:lastModifiedBy>
  <cp:revision>214</cp:revision>
  <dcterms:created xsi:type="dcterms:W3CDTF">2004-02-18T16:58:05Z</dcterms:created>
  <dcterms:modified xsi:type="dcterms:W3CDTF">2025-06-24T11:24:25Z</dcterms:modified>
</cp:coreProperties>
</file>